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7" r:id="rId2"/>
    <p:sldId id="262" r:id="rId3"/>
    <p:sldId id="266" r:id="rId4"/>
    <p:sldId id="267" r:id="rId5"/>
    <p:sldId id="268" r:id="rId6"/>
  </p:sldIdLst>
  <p:sldSz cx="9144000" cy="6858000" type="screen4x3"/>
  <p:notesSz cx="6815138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6" autoAdjust="0"/>
    <p:restoredTop sz="94678" autoAdjust="0"/>
  </p:normalViewPr>
  <p:slideViewPr>
    <p:cSldViewPr>
      <p:cViewPr varScale="1">
        <p:scale>
          <a:sx n="71" d="100"/>
          <a:sy n="71" d="100"/>
        </p:scale>
        <p:origin x="-49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3226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60335" y="0"/>
            <a:ext cx="2953226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FF7F41-0385-4048-81FF-6A95A0E71903}" type="datetimeFigureOut">
              <a:rPr lang="ru-RU" smtClean="0"/>
              <a:t>05.09.2013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3925" y="746125"/>
            <a:ext cx="496887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514" y="4722694"/>
            <a:ext cx="545211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3226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60335" y="9443662"/>
            <a:ext cx="2953226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206BAF-B577-4DDF-A755-699E780A2B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1192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uk-UA" b="1" smtClean="0"/>
              <a:t> </a:t>
            </a:r>
            <a:endParaRPr lang="uk-UA" smtClean="0"/>
          </a:p>
          <a:p>
            <a:r>
              <a:rPr lang="uk-UA" smtClean="0"/>
              <a:t>Одним із основних  джерел реалізації Стратегії розвитку міста Києва до 2025 року, враховуючи обмеженість бюджетного фінансування, є залучення приватних інвестицій до розвитку столиці та реалізації проектів в рамках впровадження стратегічних ініціатив.</a:t>
            </a:r>
          </a:p>
          <a:p>
            <a:endParaRPr lang="uk-UA" b="1" smtClean="0"/>
          </a:p>
          <a:p>
            <a:r>
              <a:rPr lang="uk-UA" smtClean="0"/>
              <a:t> З цією метою створено робочі групи реалізації кожної із ініціатив, запрошено  фахівців по кожному напрямку діяльності , запроваджено єдиний інвестиційний процес та створено єдину інвестиційну платформу – відновлено ефективну роботу Інвестиційної комісії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uk-UA" b="1" smtClean="0"/>
              <a:t> </a:t>
            </a:r>
            <a:endParaRPr lang="uk-UA" smtClean="0"/>
          </a:p>
          <a:p>
            <a:r>
              <a:rPr lang="uk-UA" smtClean="0"/>
              <a:t>Одним із основних  джерел реалізації Стратегії розвитку міста Києва до 2025 року, враховуючи обмеженість бюджетного фінансування, є залучення приватних інвестицій до розвитку столиці та реалізації проектів в рамках впровадження стратегічних ініціатив.</a:t>
            </a:r>
          </a:p>
          <a:p>
            <a:endParaRPr lang="uk-UA" b="1" smtClean="0"/>
          </a:p>
          <a:p>
            <a:r>
              <a:rPr lang="uk-UA" smtClean="0"/>
              <a:t> З цією метою створено робочі групи реалізації кожної із ініціатив, запрошено  фахівців по кожному напрямку діяльності , запроваджено єдиний інвестиційний процес та створено єдину інвестиційну платформу – відновлено ефективну роботу Інвестиційної комісії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uk-UA" b="1" smtClean="0"/>
              <a:t> </a:t>
            </a:r>
            <a:endParaRPr lang="uk-UA" smtClean="0"/>
          </a:p>
          <a:p>
            <a:r>
              <a:rPr lang="uk-UA" smtClean="0"/>
              <a:t>Одним із основних  джерел реалізації Стратегії розвитку міста Києва до 2025 року, враховуючи обмеженість бюджетного фінансування, є залучення приватних інвестицій до розвитку столиці та реалізації проектів в рамках впровадження стратегічних ініціатив.</a:t>
            </a:r>
          </a:p>
          <a:p>
            <a:endParaRPr lang="uk-UA" b="1" smtClean="0"/>
          </a:p>
          <a:p>
            <a:r>
              <a:rPr lang="uk-UA" smtClean="0"/>
              <a:t> З цією метою створено робочі групи реалізації кожної із ініціатив, запрошено  фахівців по кожному напрямку діяльності , запроваджено єдиний інвестиційний процес та створено єдину інвестиційну платформу – відновлено ефективну роботу Інвестиційної комісії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1.bin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Rectangle 157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46538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8" name="think-cell Slide" r:id="rId4" imgW="0" imgH="0" progId="">
                  <p:embed/>
                </p:oleObj>
              </mc:Choice>
              <mc:Fallback>
                <p:oleObj name="think-cell Slide" r:id="rId4" imgW="0" imgH="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46538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Изображение 4" descr="cover ppt.png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587" b="5064"/>
          <a:stretch/>
        </p:blipFill>
        <p:spPr>
          <a:xfrm>
            <a:off x="0" y="63560"/>
            <a:ext cx="9144000" cy="6858000"/>
          </a:xfrm>
          <a:prstGeom prst="rect">
            <a:avLst/>
          </a:prstGeom>
        </p:spPr>
      </p:pic>
      <p:sp>
        <p:nvSpPr>
          <p:cNvPr id="6" name="Название 5"/>
          <p:cNvSpPr>
            <a:spLocks noGrp="1"/>
          </p:cNvSpPr>
          <p:nvPr>
            <p:ph type="ctrTitle" hasCustomPrompt="1"/>
          </p:nvPr>
        </p:nvSpPr>
        <p:spPr>
          <a:xfrm>
            <a:off x="1271953" y="5399609"/>
            <a:ext cx="7394750" cy="540645"/>
          </a:xfrm>
          <a:prstGeom prst="rect">
            <a:avLst/>
          </a:prstGeom>
        </p:spPr>
        <p:txBody>
          <a:bodyPr vert="horz"/>
          <a:lstStyle>
            <a:lvl1pPr>
              <a:defRPr sz="2400">
                <a:latin typeface="+mj-lt"/>
                <a:cs typeface="Plantagenet Cherokee" pitchFamily="18" charset="0"/>
              </a:defRPr>
            </a:lvl1pPr>
          </a:lstStyle>
          <a:p>
            <a:r>
              <a:rPr lang="uk-UA" dirty="0" smtClean="0"/>
              <a:t>НОВИЙ БІЗНЕС РАЙОН КИЇВ СІТІ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25010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32373" y="1506538"/>
            <a:ext cx="7189596" cy="4589462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Calibri"/>
                <a:cs typeface="Calibri"/>
              </a:defRPr>
            </a:lvl1pPr>
            <a:lvl2pPr>
              <a:defRPr sz="1400">
                <a:latin typeface="Calibri"/>
                <a:cs typeface="Calibri"/>
              </a:defRPr>
            </a:lvl2pPr>
            <a:lvl3pPr>
              <a:defRPr sz="1400">
                <a:latin typeface="Calibri"/>
                <a:cs typeface="Calibri"/>
              </a:defRPr>
            </a:lvl3pPr>
            <a:lvl4pPr>
              <a:defRPr sz="1400">
                <a:latin typeface="Calibri"/>
                <a:cs typeface="Calibri"/>
              </a:defRPr>
            </a:lvl4pPr>
            <a:lvl5pPr>
              <a:defRPr sz="1400">
                <a:latin typeface="Calibri"/>
                <a:cs typeface="Calibri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2991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азвание 2"/>
          <p:cNvSpPr>
            <a:spLocks noGrp="1"/>
          </p:cNvSpPr>
          <p:nvPr>
            <p:ph type="ctrTitle"/>
          </p:nvPr>
        </p:nvSpPr>
        <p:spPr>
          <a:xfrm>
            <a:off x="1271953" y="5301209"/>
            <a:ext cx="7394750" cy="1080120"/>
          </a:xfrm>
        </p:spPr>
        <p:txBody>
          <a:bodyPr>
            <a:normAutofit fontScale="90000"/>
          </a:bodyPr>
          <a:lstStyle/>
          <a:p>
            <a:pPr algn="l"/>
            <a:r>
              <a:rPr lang="uk-UA" sz="2700" dirty="0" smtClean="0"/>
              <a:t>СТВОРЕННЯ ПРОМИСЛОВОГО ВУЗЛА «КИЇВСЬКА БІЗНЕС-ГАВАНЬ» У ДЕСНЯНСЬКОМУ РАЙОНІ </a:t>
            </a:r>
            <a:br>
              <a:rPr lang="uk-UA" sz="2700" dirty="0" smtClean="0"/>
            </a:br>
            <a:r>
              <a:rPr lang="uk-UA" sz="2700" dirty="0" smtClean="0"/>
              <a:t>Вересень </a:t>
            </a:r>
            <a:r>
              <a:rPr lang="uk-UA" sz="2200" i="1" dirty="0" smtClean="0"/>
              <a:t>2013</a:t>
            </a:r>
            <a:endParaRPr lang="ru-RU" sz="2200" i="1" dirty="0"/>
          </a:p>
        </p:txBody>
      </p:sp>
    </p:spTree>
    <p:extLst>
      <p:ext uri="{BB962C8B-B14F-4D97-AF65-F5344CB8AC3E}">
        <p14:creationId xmlns:p14="http://schemas.microsoft.com/office/powerpoint/2010/main" val="3923193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" y="0"/>
            <a:ext cx="9142710" cy="6858000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0270527"/>
              </p:ext>
            </p:extLst>
          </p:nvPr>
        </p:nvGraphicFramePr>
        <p:xfrm>
          <a:off x="107504" y="1412776"/>
          <a:ext cx="8849891" cy="5445224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8849891"/>
              </a:tblGrid>
              <a:tr h="1006993">
                <a:tc>
                  <a:txBody>
                    <a:bodyPr/>
                    <a:lstStyle/>
                    <a:p>
                      <a:r>
                        <a:rPr lang="uk-UA" sz="1200" kern="1200" dirty="0" smtClean="0">
                          <a:solidFill>
                            <a:schemeClr val="tx1"/>
                          </a:solidFill>
                        </a:rPr>
                        <a:t>Земельна ділянка для створення та функціонування </a:t>
                      </a:r>
                      <a:r>
                        <a:rPr lang="uk-UA" sz="1200" kern="1200" dirty="0" smtClean="0">
                          <a:solidFill>
                            <a:schemeClr val="tx1"/>
                          </a:solidFill>
                        </a:rPr>
                        <a:t>промислового вузла «</a:t>
                      </a:r>
                      <a:r>
                        <a:rPr kumimoji="0" lang="uk-UA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КИЇВСЬКА БІЗНЕС-ГАВАНЬ» у Деснянському районі  </a:t>
                      </a:r>
                      <a:br>
                        <a:rPr kumimoji="0" lang="uk-UA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</a:br>
                      <a:r>
                        <a:rPr lang="uk-UA" sz="1200" kern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uk-UA" sz="1200" kern="1200" dirty="0" smtClean="0">
                          <a:solidFill>
                            <a:schemeClr val="tx1"/>
                          </a:solidFill>
                        </a:rPr>
                        <a:t>знаходиться в Деснянському адміністративному районі, зона розміщення </a:t>
                      </a:r>
                      <a:r>
                        <a:rPr lang="uk-UA" sz="1200" kern="1200" dirty="0" smtClean="0">
                          <a:solidFill>
                            <a:schemeClr val="tx1"/>
                          </a:solidFill>
                        </a:rPr>
                        <a:t>промислового вузла включає </a:t>
                      </a:r>
                      <a:r>
                        <a:rPr lang="uk-UA" sz="1200" kern="1200" dirty="0" smtClean="0">
                          <a:solidFill>
                            <a:schemeClr val="tx1"/>
                          </a:solidFill>
                        </a:rPr>
                        <a:t>в себе землі Троєщинського промислового вузла, земельна ділянка обмежена з заходу вул. Миколи Закревського, з півдня та сходу вул. </a:t>
                      </a:r>
                      <a:r>
                        <a:rPr lang="uk-UA" sz="1200" kern="1200" dirty="0" err="1" smtClean="0">
                          <a:solidFill>
                            <a:schemeClr val="tx1"/>
                          </a:solidFill>
                        </a:rPr>
                        <a:t>Пухівською</a:t>
                      </a:r>
                      <a:r>
                        <a:rPr lang="uk-UA" sz="1200" kern="1200" dirty="0" smtClean="0">
                          <a:solidFill>
                            <a:schemeClr val="tx1"/>
                          </a:solidFill>
                        </a:rPr>
                        <a:t>, з півночі межами міста Києва.</a:t>
                      </a:r>
                      <a:endParaRPr lang="ru-RU" sz="12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0815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300" dirty="0" smtClean="0">
                          <a:solidFill>
                            <a:schemeClr val="tx1"/>
                          </a:solidFill>
                        </a:rPr>
                        <a:t>Транспортне сполучення: на відстані 8 км знаходиться Броварський проспект продовженням якого є траса Е-95 (</a:t>
                      </a:r>
                      <a:r>
                        <a:rPr lang="uk-UA" sz="1300" dirty="0" err="1" smtClean="0">
                          <a:solidFill>
                            <a:schemeClr val="tx1"/>
                          </a:solidFill>
                        </a:rPr>
                        <a:t>Санкт-Петербург-Київ-Одеса</a:t>
                      </a:r>
                      <a:r>
                        <a:rPr lang="uk-UA" sz="1300" dirty="0" smtClean="0">
                          <a:solidFill>
                            <a:schemeClr val="tx1"/>
                          </a:solidFill>
                        </a:rPr>
                        <a:t> її відрізок </a:t>
                      </a:r>
                      <a:r>
                        <a:rPr lang="uk-UA" sz="1300" dirty="0" err="1" smtClean="0">
                          <a:solidFill>
                            <a:schemeClr val="tx1"/>
                          </a:solidFill>
                        </a:rPr>
                        <a:t>Київ-Санкт-Петербург</a:t>
                      </a:r>
                      <a:r>
                        <a:rPr lang="uk-UA" sz="1300" dirty="0" smtClean="0">
                          <a:solidFill>
                            <a:schemeClr val="tx1"/>
                          </a:solidFill>
                        </a:rPr>
                        <a:t>) та Е-101 (Київ-Москва), на відстані 17 км знаходиться траса М-03 (Київ-Харків), на відстані 25 км знаходиться траса Е-373 (</a:t>
                      </a:r>
                      <a:r>
                        <a:rPr lang="uk-UA" sz="1300" dirty="0" err="1" smtClean="0">
                          <a:solidFill>
                            <a:schemeClr val="tx1"/>
                          </a:solidFill>
                        </a:rPr>
                        <a:t>Київ-Рівне-Ковель-Люблин</a:t>
                      </a:r>
                      <a:r>
                        <a:rPr lang="uk-UA" sz="1300" dirty="0" smtClean="0">
                          <a:solidFill>
                            <a:schemeClr val="tx1"/>
                          </a:solidFill>
                        </a:rPr>
                        <a:t>), на відстані 24 км знаходиться траса Е-40 (</a:t>
                      </a:r>
                      <a:r>
                        <a:rPr lang="uk-UA" sz="1300" dirty="0" smtClean="0">
                          <a:solidFill>
                            <a:schemeClr val="tx1"/>
                          </a:solidFill>
                        </a:rPr>
                        <a:t>Київ-Житомир-Рівне-Львів</a:t>
                      </a:r>
                      <a:r>
                        <a:rPr lang="uk-UA" sz="1300" dirty="0" smtClean="0">
                          <a:solidFill>
                            <a:schemeClr val="tx1"/>
                          </a:solidFill>
                        </a:rPr>
                        <a:t>), на відстані 35 км знаходиться траса Е-95 (відрізок Київ-Одеса)</a:t>
                      </a:r>
                      <a:endParaRPr lang="ru-RU" sz="13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8391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300" dirty="0" smtClean="0">
                          <a:solidFill>
                            <a:schemeClr val="tx1"/>
                          </a:solidFill>
                        </a:rPr>
                        <a:t>Залізничне сполучення: на відстані приблизно 850 м знаходяться під’їзні залізничні колії до ТЕЦ-6, які в перспективі можуть бути використані </a:t>
                      </a:r>
                      <a:r>
                        <a:rPr lang="uk-UA" sz="1300" dirty="0" smtClean="0">
                          <a:solidFill>
                            <a:schemeClr val="tx1"/>
                          </a:solidFill>
                        </a:rPr>
                        <a:t>промисловим вузлом. </a:t>
                      </a:r>
                      <a:r>
                        <a:rPr lang="uk-UA" sz="1300" dirty="0" smtClean="0">
                          <a:solidFill>
                            <a:schemeClr val="tx1"/>
                          </a:solidFill>
                        </a:rPr>
                        <a:t>Відстань до Центрального залізничного вокзалу – 22,5 км, до Дарницького залізничного вокзалу – 13 км.</a:t>
                      </a:r>
                      <a:endParaRPr lang="ru-RU" sz="13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967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300" dirty="0" smtClean="0">
                          <a:solidFill>
                            <a:schemeClr val="tx1"/>
                          </a:solidFill>
                        </a:rPr>
                        <a:t>Повітряне сполучення: відстань до Міжнародного аеропорту «Бориспіль» - 35,5 км., відстань до міжнародного аеропорту «Київ» (Жуляни) – 28 км.</a:t>
                      </a:r>
                      <a:endParaRPr lang="ru-RU" sz="13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54313">
                <a:tc>
                  <a:txBody>
                    <a:bodyPr/>
                    <a:lstStyle/>
                    <a:p>
                      <a:r>
                        <a:rPr lang="uk-UA" sz="1300" dirty="0" smtClean="0">
                          <a:solidFill>
                            <a:schemeClr val="tx1"/>
                          </a:solidFill>
                        </a:rPr>
                        <a:t>Річкове сполучення: Київський річковий порт по вул. Набережно-Лугова, на відстані 15 км.</a:t>
                      </a:r>
                      <a:endParaRPr lang="ru-RU" sz="13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566434">
                <a:tc>
                  <a:txBody>
                    <a:bodyPr/>
                    <a:lstStyle/>
                    <a:p>
                      <a:r>
                        <a:rPr lang="uk-UA" sz="1300" kern="1200" dirty="0" smtClean="0">
                          <a:solidFill>
                            <a:schemeClr val="tx1"/>
                          </a:solidFill>
                        </a:rPr>
                        <a:t>Згідно з </a:t>
                      </a:r>
                      <a:r>
                        <a:rPr lang="uk-UA" sz="1300" kern="1200" dirty="0" smtClean="0">
                          <a:solidFill>
                            <a:schemeClr val="tx1"/>
                          </a:solidFill>
                        </a:rPr>
                        <a:t>Проектом Генерального плану </a:t>
                      </a:r>
                      <a:r>
                        <a:rPr lang="uk-UA" sz="1300" kern="1200" dirty="0" smtClean="0">
                          <a:solidFill>
                            <a:schemeClr val="tx1"/>
                          </a:solidFill>
                        </a:rPr>
                        <a:t>розвитку м. Києва до 2025 року, в безпосередній близькості до земельної ділянки буде проходити північний відрізок Міської кільцевої дороги (ліву та праву частини північного відрізку якої планується з’єднати тунелем):</a:t>
                      </a:r>
                      <a:endParaRPr lang="ru-RU" sz="1300" kern="1200" dirty="0" smtClean="0">
                        <a:solidFill>
                          <a:schemeClr val="tx1"/>
                        </a:solidFill>
                      </a:endParaRPr>
                    </a:p>
                    <a:p>
                      <a:pPr lvl="0"/>
                      <a:r>
                        <a:rPr lang="uk-UA" sz="1300" kern="1200" dirty="0" smtClean="0">
                          <a:solidFill>
                            <a:schemeClr val="tx1"/>
                          </a:solidFill>
                        </a:rPr>
                        <a:t>- Кількість смуг – 6 (по 3 в кожному напрямку)</a:t>
                      </a:r>
                      <a:endParaRPr lang="ru-RU" sz="1300" kern="1200" dirty="0" smtClean="0">
                        <a:solidFill>
                          <a:schemeClr val="tx1"/>
                        </a:solidFill>
                      </a:endParaRPr>
                    </a:p>
                    <a:p>
                      <a:pPr lvl="0"/>
                      <a:r>
                        <a:rPr lang="uk-UA" sz="1300" kern="1200" dirty="0" smtClean="0">
                          <a:solidFill>
                            <a:schemeClr val="tx1"/>
                          </a:solidFill>
                        </a:rPr>
                        <a:t>- Ширина смуги руху – 3,75 м.</a:t>
                      </a:r>
                      <a:endParaRPr lang="ru-RU" sz="1300" kern="1200" dirty="0" smtClean="0">
                        <a:solidFill>
                          <a:schemeClr val="tx1"/>
                        </a:solidFill>
                      </a:endParaRPr>
                    </a:p>
                    <a:p>
                      <a:pPr lvl="0"/>
                      <a:r>
                        <a:rPr lang="uk-UA" sz="1300" kern="1200" dirty="0" smtClean="0">
                          <a:solidFill>
                            <a:schemeClr val="tx1"/>
                          </a:solidFill>
                        </a:rPr>
                        <a:t>- Інтенсивність руху (прогноз) – 30-60 тис. авто/день .</a:t>
                      </a:r>
                      <a:endParaRPr lang="ru-RU" sz="13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215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" y="0"/>
            <a:ext cx="9142710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28600" y="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 smtClean="0">
                <a:solidFill>
                  <a:schemeClr val="bg1"/>
                </a:solidFill>
              </a:rPr>
              <a:t>ВИВІЛЬНЕННЯ ТЕРИТОРІЙ ЦЕНТР. ЧАСТИНИ МІСТА ВІД ПРОМИСЛОВОЇ ЗАБУДОВИ</a:t>
            </a:r>
            <a:endParaRPr lang="ru-RU" sz="1600" b="1" dirty="0">
              <a:solidFill>
                <a:schemeClr val="bg1"/>
              </a:solidFill>
            </a:endParaRPr>
          </a:p>
        </p:txBody>
      </p:sp>
      <p:pic>
        <p:nvPicPr>
          <p:cNvPr id="13" name="Picture 2" descr="Z:\Обєкти\ИНДУСТРИАЛЬНІЙ ПАРК\визуализация\схема перенос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556792"/>
            <a:ext cx="8640960" cy="5023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Shape 13"/>
          <p:cNvSpPr/>
          <p:nvPr/>
        </p:nvSpPr>
        <p:spPr>
          <a:xfrm rot="20468061">
            <a:off x="3333980" y="2602186"/>
            <a:ext cx="2363425" cy="2114379"/>
          </a:xfrm>
          <a:prstGeom prst="swooshArrow">
            <a:avLst>
              <a:gd name="adj1" fmla="val 25000"/>
              <a:gd name="adj2" fmla="val 25000"/>
            </a:avLst>
          </a:prstGeom>
          <a:solidFill>
            <a:srgbClr val="66CCFF">
              <a:alpha val="64000"/>
            </a:srgb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Овал 16"/>
          <p:cNvSpPr/>
          <p:nvPr/>
        </p:nvSpPr>
        <p:spPr>
          <a:xfrm>
            <a:off x="5580112" y="2168030"/>
            <a:ext cx="575166" cy="5408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5728025" y="2316618"/>
            <a:ext cx="279340" cy="243713"/>
          </a:xfrm>
          <a:prstGeom prst="ellipse">
            <a:avLst/>
          </a:prstGeom>
          <a:solidFill>
            <a:srgbClr val="66CCF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44573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" y="0"/>
            <a:ext cx="9142710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4" y="-4440"/>
            <a:ext cx="9142710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23528" y="-190564"/>
            <a:ext cx="87946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/>
              <a:t> </a:t>
            </a:r>
            <a:r>
              <a:rPr lang="uk-UA" sz="1600" b="1" dirty="0" smtClean="0">
                <a:solidFill>
                  <a:schemeClr val="bg1"/>
                </a:solidFill>
              </a:rPr>
              <a:t>МОЖЛИВИЙ АРЕАЛ ЗАЛУЧЕННЯ ТРУДОВИХ РЕСУРСІВ ІП</a:t>
            </a:r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5" y="1466850"/>
            <a:ext cx="9109124" cy="539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236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текст 1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4" y="116631"/>
            <a:ext cx="9144000" cy="6780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039511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20130430 Индустр парк Троещнин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20130430 Индустр парк Троещнина</Template>
  <TotalTime>117</TotalTime>
  <Words>263</Words>
  <Application>Microsoft Office PowerPoint</Application>
  <PresentationFormat>Экран (4:3)</PresentationFormat>
  <Paragraphs>24</Paragraphs>
  <Slides>5</Slides>
  <Notes>3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7" baseType="lpstr">
      <vt:lpstr>20130430 Индустр парк Троещнина</vt:lpstr>
      <vt:lpstr>think-cell Slide</vt:lpstr>
      <vt:lpstr>СТВОРЕННЯ ПРОМИСЛОВОГО ВУЗЛА «КИЇВСЬКА БІЗНЕС-ГАВАНЬ» У ДЕСНЯНСЬКОМУ РАЙОНІ  Вересень 2013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ІНДУСТРІАЛЬНИЙ ПАРК «ДЕСНЯНСЬКИЙ» ТРАВЕНЬ 2013</dc:title>
  <dc:creator>fox</dc:creator>
  <cp:lastModifiedBy>user</cp:lastModifiedBy>
  <cp:revision>9</cp:revision>
  <cp:lastPrinted>2013-08-27T08:04:52Z</cp:lastPrinted>
  <dcterms:created xsi:type="dcterms:W3CDTF">2013-06-03T12:54:12Z</dcterms:created>
  <dcterms:modified xsi:type="dcterms:W3CDTF">2013-09-05T13:46:01Z</dcterms:modified>
</cp:coreProperties>
</file>