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>
        <p:scale>
          <a:sx n="73" d="100"/>
          <a:sy n="73" d="100"/>
        </p:scale>
        <p:origin x="-99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836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707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43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123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268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15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869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2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59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355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12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3CCD-4EB1-4361-AB16-EFD1BCE2B4E7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CC416-01D8-4DD7-972F-99B5171D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5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188740"/>
          <a:ext cx="8229600" cy="539949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0162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noProof="0" dirty="0" smtClean="0"/>
                        <a:t>Низький рівень закупівлі продукції столичного товаровиробника за кошти міського бюджету (від 5,3% до 17,5% у 2011-2013 роках</a:t>
                      </a:r>
                      <a:r>
                        <a:rPr lang="uk-UA" sz="1800" b="0" noProof="0" dirty="0" smtClean="0"/>
                        <a:t>)</a:t>
                      </a:r>
                      <a:endParaRPr lang="uk-UA" sz="1800" b="0" noProof="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b="0" noProof="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Збільшено </a:t>
                      </a:r>
                      <a:r>
                        <a:rPr lang="uk-UA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обсяги закупівель продукції промислових підприємств м. Києва за кошти міського бюджету на 10% </a:t>
                      </a:r>
                      <a:endParaRPr lang="uk-UA" sz="1800" b="0" noProof="0" dirty="0">
                        <a:effectLst/>
                      </a:endParaRPr>
                    </a:p>
                  </a:txBody>
                  <a:tcPr marT="45715" marB="45715"/>
                </a:tc>
              </a:tr>
              <a:tr h="29472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  <a:endParaRPr lang="uk-UA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Впроваджено інформаційну систему </a:t>
                      </a:r>
                      <a:r>
                        <a:rPr lang="uk-UA" sz="1800" noProof="0" dirty="0" smtClean="0"/>
                        <a:t>“Промисловість  і наука”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Відновлено конкурс “Столичний стандарт якості”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Проведено виставки-презентації</a:t>
                      </a:r>
                      <a:r>
                        <a:rPr lang="uk-UA" sz="1800" baseline="0" noProof="0" dirty="0" smtClean="0"/>
                        <a:t>:</a:t>
                      </a:r>
                    </a:p>
                    <a:p>
                      <a:pPr marL="285750" indent="-285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1800" baseline="0" noProof="0" dirty="0" smtClean="0"/>
                        <a:t>«Промисловість – місту Києву»</a:t>
                      </a:r>
                    </a:p>
                    <a:p>
                      <a:pPr marL="285750" indent="-2857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uk-UA" sz="1800" baseline="0" noProof="0" dirty="0" smtClean="0"/>
                        <a:t>«Зроблено в Києві»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uk-UA" sz="1800" baseline="0" noProof="0" dirty="0" smtClean="0"/>
                        <a:t>Створено кластер легкої </a:t>
                      </a:r>
                      <a:r>
                        <a:rPr lang="uk-UA" sz="1800" baseline="0" noProof="0" dirty="0" smtClean="0"/>
                        <a:t>промисловості</a:t>
                      </a:r>
                      <a:r>
                        <a:rPr lang="en-US" sz="1800" baseline="0" noProof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noProof="0" dirty="0" smtClean="0">
                          <a:effectLst/>
                        </a:rPr>
                        <a:t> Підписано</a:t>
                      </a:r>
                      <a:r>
                        <a:rPr lang="uk-UA" sz="1800" b="0" baseline="0" noProof="0" dirty="0" smtClean="0">
                          <a:effectLst/>
                        </a:rPr>
                        <a:t> угоди про співпрацю</a:t>
                      </a:r>
                      <a:r>
                        <a:rPr lang="en-US" sz="1800" b="0" baseline="0" noProof="0" dirty="0" smtClean="0">
                          <a:effectLst/>
                        </a:rPr>
                        <a:t> </a:t>
                      </a:r>
                      <a:r>
                        <a:rPr lang="uk-UA" sz="1800" b="0" baseline="0" noProof="0" dirty="0" smtClean="0">
                          <a:effectLst/>
                        </a:rPr>
                        <a:t> з УСПП</a:t>
                      </a:r>
                      <a:r>
                        <a:rPr lang="en-US" sz="1800" b="0" baseline="0" noProof="0" dirty="0" smtClean="0">
                          <a:effectLst/>
                        </a:rPr>
                        <a:t> </a:t>
                      </a:r>
                      <a:r>
                        <a:rPr lang="uk-UA" sz="1800" b="0" baseline="0" noProof="0" dirty="0" smtClean="0">
                          <a:effectLst/>
                        </a:rPr>
                        <a:t>та  </a:t>
                      </a:r>
                      <a:r>
                        <a:rPr lang="uk-UA" sz="1800" b="0" baseline="0" noProof="0" dirty="0" err="1" smtClean="0">
                          <a:effectLst/>
                        </a:rPr>
                        <a:t>ДК</a:t>
                      </a:r>
                      <a:r>
                        <a:rPr lang="uk-UA" sz="1800" b="0" baseline="0" noProof="0" dirty="0" smtClean="0">
                          <a:effectLst/>
                        </a:rPr>
                        <a:t> «</a:t>
                      </a:r>
                      <a:r>
                        <a:rPr lang="uk-UA" sz="1800" b="0" baseline="0" noProof="0" dirty="0" err="1" smtClean="0">
                          <a:effectLst/>
                        </a:rPr>
                        <a:t>Укроборонпром</a:t>
                      </a:r>
                      <a:r>
                        <a:rPr lang="uk-UA" sz="1800" b="0" baseline="0" noProof="0" dirty="0" smtClean="0">
                          <a:effectLst/>
                        </a:rPr>
                        <a:t>». </a:t>
                      </a:r>
                      <a:endParaRPr lang="uk-UA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uk-UA" sz="1800" baseline="0" noProof="0" dirty="0" smtClean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  <a:endParaRPr lang="uk-UA" sz="1800" noProof="0" dirty="0" smtClean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Розробка міських цільових програм з виробництва</a:t>
                      </a:r>
                      <a:r>
                        <a:rPr lang="uk-UA" sz="1800" baseline="0" noProof="0" dirty="0" smtClean="0"/>
                        <a:t> необхідної столичному господарству</a:t>
                      </a:r>
                      <a:r>
                        <a:rPr lang="uk-UA" sz="1800" noProof="0" dirty="0" smtClean="0"/>
                        <a:t> промислової продукції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Збільшення обсягів закупівель продукції столичного товаровиробника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Створення індустріальних парків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/>
                        <a:t>Збільшення податкових надходжень до міського бюджету</a:t>
                      </a:r>
                      <a:endParaRPr lang="uk-UA" sz="1800" noProof="0" dirty="0"/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dirty="0" smtClean="0"/>
              <a:t>Розвиток внутрішнього ринку</a:t>
            </a:r>
            <a:endParaRPr lang="ru-RU" altLang="uk-UA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Кращі технічні розробки – для столиці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2368790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Про</a:t>
                      </a:r>
                      <a:r>
                        <a:rPr lang="uk-UA" b="0" baseline="0" noProof="0" dirty="0" smtClean="0"/>
                        <a:t> розробки науковців ніхто не знав</a:t>
                      </a:r>
                    </a:p>
                    <a:p>
                      <a:pPr algn="ctr"/>
                      <a:r>
                        <a:rPr lang="uk-UA" b="0" noProof="0" dirty="0" smtClean="0"/>
                        <a:t>Науковий потенціал столиці працював на закордон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b="0" noProof="0" dirty="0" smtClean="0"/>
                        <a:t>Підписали угоду з НТУУ «КПІ»</a:t>
                      </a:r>
                    </a:p>
                    <a:p>
                      <a:pPr algn="ctr"/>
                      <a:r>
                        <a:rPr lang="uk-UA" b="0" noProof="0" dirty="0" smtClean="0"/>
                        <a:t>Домовилися</a:t>
                      </a:r>
                      <a:r>
                        <a:rPr lang="uk-UA" b="0" baseline="0" noProof="0" dirty="0" smtClean="0"/>
                        <a:t> про залучення </a:t>
                      </a:r>
                      <a:r>
                        <a:rPr lang="ru-RU" b="0" baseline="0" noProof="0" dirty="0" err="1" smtClean="0"/>
                        <a:t>цікавих</a:t>
                      </a:r>
                      <a:r>
                        <a:rPr lang="ru-RU" b="0" baseline="0" noProof="0" dirty="0" smtClean="0"/>
                        <a:t> </a:t>
                      </a:r>
                      <a:r>
                        <a:rPr lang="ru-RU" b="0" baseline="0" noProof="0" dirty="0" err="1" smtClean="0"/>
                        <a:t>розробок</a:t>
                      </a:r>
                      <a:r>
                        <a:rPr lang="ru-RU" b="0" baseline="0" noProof="0" dirty="0" smtClean="0"/>
                        <a:t> - в </a:t>
                      </a:r>
                      <a:r>
                        <a:rPr lang="ru-RU" b="0" baseline="0" noProof="0" dirty="0" err="1" smtClean="0"/>
                        <a:t>енергозбереженні</a:t>
                      </a:r>
                      <a:r>
                        <a:rPr lang="ru-RU" b="0" baseline="0" noProof="0" dirty="0" smtClean="0"/>
                        <a:t> та </a:t>
                      </a:r>
                      <a:r>
                        <a:rPr lang="ru-RU" b="0" baseline="0" noProof="0" dirty="0" err="1" smtClean="0"/>
                        <a:t>енергоефективності</a:t>
                      </a:r>
                      <a:r>
                        <a:rPr lang="ru-RU" b="0" baseline="0" noProof="0" dirty="0" smtClean="0"/>
                        <a:t>, ЖКГ, </a:t>
                      </a:r>
                      <a:r>
                        <a:rPr lang="ru-RU" b="0" baseline="0" noProof="0" dirty="0" err="1" smtClean="0"/>
                        <a:t>медицині</a:t>
                      </a:r>
                      <a:r>
                        <a:rPr lang="ru-RU" b="0" baseline="0" noProof="0" dirty="0" smtClean="0"/>
                        <a:t> - у </a:t>
                      </a:r>
                      <a:r>
                        <a:rPr lang="ru-RU" b="0" baseline="0" noProof="0" dirty="0" err="1" smtClean="0"/>
                        <a:t>життя</a:t>
                      </a:r>
                      <a:r>
                        <a:rPr lang="ru-RU" b="0" baseline="0" noProof="0" dirty="0" smtClean="0"/>
                        <a:t> </a:t>
                      </a:r>
                      <a:r>
                        <a:rPr lang="ru-RU" b="0" baseline="0" noProof="0" dirty="0" err="1" smtClean="0"/>
                        <a:t>міста</a:t>
                      </a:r>
                      <a:r>
                        <a:rPr lang="ru-RU" b="0" baseline="0" noProof="0" dirty="0" smtClean="0"/>
                        <a:t> 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Розглядаємо</a:t>
                      </a:r>
                      <a:r>
                        <a:rPr lang="uk-UA" baseline="0" noProof="0" dirty="0" smtClean="0"/>
                        <a:t> цікаві та ефективні для міста проекти</a:t>
                      </a:r>
                    </a:p>
                    <a:p>
                      <a:pPr algn="ctr"/>
                      <a:r>
                        <a:rPr lang="uk-UA" noProof="0" dirty="0" smtClean="0"/>
                        <a:t>Шукаємо</a:t>
                      </a:r>
                      <a:r>
                        <a:rPr lang="uk-UA" baseline="0" noProof="0" dirty="0" smtClean="0"/>
                        <a:t> землі, щоб побудувати бізнес-лабораторії, технопарки та інкубатори </a:t>
                      </a:r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Заснування столичної «Силіконової долини» та розвиток і підтримка інноваційних </a:t>
                      </a:r>
                    </a:p>
                    <a:p>
                      <a:pPr algn="ctr"/>
                      <a:r>
                        <a:rPr lang="ru-RU" b="0" baseline="0" noProof="0" dirty="0" err="1" smtClean="0"/>
                        <a:t>Втілення</a:t>
                      </a:r>
                      <a:r>
                        <a:rPr lang="ru-RU" b="0" baseline="0" noProof="0" dirty="0" smtClean="0"/>
                        <a:t> </a:t>
                      </a:r>
                      <a:r>
                        <a:rPr lang="ru-RU" b="0" baseline="0" noProof="0" dirty="0" err="1" smtClean="0"/>
                        <a:t>розробок</a:t>
                      </a:r>
                      <a:r>
                        <a:rPr lang="ru-RU" b="0" baseline="0" noProof="0" dirty="0" smtClean="0"/>
                        <a:t> дозволить </a:t>
                      </a:r>
                      <a:r>
                        <a:rPr lang="ru-RU" b="0" baseline="0" noProof="0" dirty="0" err="1" smtClean="0"/>
                        <a:t>економити</a:t>
                      </a:r>
                      <a:r>
                        <a:rPr lang="ru-RU" b="0" baseline="0" noProof="0" dirty="0" smtClean="0"/>
                        <a:t> </a:t>
                      </a:r>
                      <a:r>
                        <a:rPr lang="ru-RU" b="0" baseline="0" noProof="0" dirty="0" err="1" smtClean="0"/>
                        <a:t>мільйони</a:t>
                      </a:r>
                      <a:r>
                        <a:rPr lang="ru-RU" b="0" baseline="0" noProof="0" dirty="0" smtClean="0"/>
                        <a:t> </a:t>
                      </a:r>
                      <a:r>
                        <a:rPr lang="ru-RU" b="0" baseline="0" noProof="0" dirty="0" err="1" smtClean="0"/>
                        <a:t>гривень</a:t>
                      </a:r>
                      <a:r>
                        <a:rPr lang="ru-RU" b="0" baseline="0" noProof="0" dirty="0" smtClean="0"/>
                        <a:t> у </a:t>
                      </a:r>
                      <a:r>
                        <a:rPr lang="ru-RU" b="0" baseline="0" noProof="0" dirty="0" err="1" smtClean="0"/>
                        <a:t>кожній</a:t>
                      </a:r>
                      <a:r>
                        <a:rPr lang="ru-RU" b="0" baseline="0" noProof="0" dirty="0" smtClean="0"/>
                        <a:t> з </a:t>
                      </a:r>
                      <a:r>
                        <a:rPr lang="ru-RU" b="0" baseline="0" noProof="0" dirty="0" err="1" smtClean="0"/>
                        <a:t>галузей</a:t>
                      </a:r>
                      <a:r>
                        <a:rPr lang="ru-RU" b="0" baseline="0" noProof="0" dirty="0" smtClean="0"/>
                        <a:t> 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92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Іподром – місце культурного дозвілля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7119460"/>
              </p:ext>
            </p:extLst>
          </p:nvPr>
        </p:nvGraphicFramePr>
        <p:xfrm>
          <a:off x="467544" y="1484784"/>
          <a:ext cx="8229600" cy="481946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048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b="0" noProof="0" dirty="0" smtClean="0"/>
                        <a:t>Спроба</a:t>
                      </a:r>
                      <a:r>
                        <a:rPr lang="uk-UA" b="0" baseline="0" noProof="0" dirty="0" smtClean="0"/>
                        <a:t> вкрасти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Штучне банкрутство – 6 </a:t>
                      </a:r>
                      <a:r>
                        <a:rPr lang="uk-UA" b="0" baseline="0" noProof="0" dirty="0" err="1" smtClean="0"/>
                        <a:t>млн.грн</a:t>
                      </a:r>
                      <a:r>
                        <a:rPr lang="uk-UA" b="0" baseline="0" noProof="0" dirty="0" smtClean="0"/>
                        <a:t>. боргів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Занедбали території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Позбавили можливості проводити заходи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Витісняли Центр </a:t>
                      </a:r>
                      <a:r>
                        <a:rPr lang="uk-UA" b="0" baseline="0" noProof="0" dirty="0" err="1" smtClean="0"/>
                        <a:t>іпотерапії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baseline="0" noProof="0" dirty="0" smtClean="0"/>
                        <a:t>Виплатили борги</a:t>
                      </a:r>
                    </a:p>
                    <a:p>
                      <a:pPr algn="ctr"/>
                      <a:r>
                        <a:rPr lang="uk-UA" b="0" noProof="0" dirty="0" smtClean="0"/>
                        <a:t>Відкрили</a:t>
                      </a:r>
                      <a:r>
                        <a:rPr lang="uk-UA" b="0" baseline="0" noProof="0" dirty="0" smtClean="0"/>
                        <a:t> сезон – понад 5 тис. гостей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Співпраця з Центром </a:t>
                      </a:r>
                      <a:r>
                        <a:rPr lang="uk-UA" b="0" baseline="0" noProof="0" dirty="0" err="1" smtClean="0"/>
                        <a:t>іпотерапії</a:t>
                      </a:r>
                      <a:endParaRPr lang="uk-UA" b="0" noProof="0" dirty="0" smtClean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baseline="0" noProof="0" dirty="0" smtClean="0"/>
                        <a:t>Програма заходів на сезон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Завершується процедура виводу з  банкрутства</a:t>
                      </a:r>
                      <a:endParaRPr lang="uk-UA" baseline="0" noProof="0" dirty="0"/>
                    </a:p>
                    <a:p>
                      <a:pPr algn="ctr"/>
                      <a:r>
                        <a:rPr lang="uk-UA" baseline="0" noProof="0" dirty="0" smtClean="0"/>
                        <a:t>Відновлюємо профільні заходи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noProof="0" dirty="0" smtClean="0"/>
                        <a:t>Працюючий іподром – центр культурно-соціальної</a:t>
                      </a:r>
                      <a:r>
                        <a:rPr lang="uk-UA" baseline="0" noProof="0" dirty="0" smtClean="0"/>
                        <a:t> </a:t>
                      </a:r>
                      <a:r>
                        <a:rPr lang="uk-UA" baseline="0" noProof="0" dirty="0" err="1" smtClean="0"/>
                        <a:t>активности</a:t>
                      </a:r>
                      <a:r>
                        <a:rPr lang="uk-UA" baseline="0" noProof="0" dirty="0" smtClean="0"/>
                        <a:t> киян і гостей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Прибуткове підприємство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Лікування дітей з допомогою </a:t>
                      </a:r>
                      <a:r>
                        <a:rPr lang="uk-UA" baseline="0" noProof="0" dirty="0" err="1" smtClean="0"/>
                        <a:t>іпотерапії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143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uk-UA" altLang="uk-UA" dirty="0" smtClean="0"/>
              <a:t>Стимулювання експорту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39497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71966"/>
                <a:gridCol w="4157634"/>
              </a:tblGrid>
              <a:tr h="2893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r>
                        <a:rPr lang="uk-UA" sz="1900" b="0" baseline="0" dirty="0" smtClean="0"/>
                        <a:t>Надходження до міського бюджету від промислових підприємств             м. Києва у 2014 році становили 1248,3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</a:t>
                      </a:r>
                    </a:p>
                    <a:p>
                      <a:pPr algn="ctr"/>
                      <a:r>
                        <a:rPr lang="uk-UA" sz="1900" b="0" baseline="0" dirty="0" smtClean="0"/>
                        <a:t>Негативне </a:t>
                      </a:r>
                      <a:r>
                        <a:rPr lang="uk-UA" sz="1900" b="0" baseline="0" dirty="0" err="1" smtClean="0"/>
                        <a:t>зовнішньоторгівельне</a:t>
                      </a:r>
                      <a:r>
                        <a:rPr lang="uk-UA" sz="1900" b="0" baseline="0" dirty="0" smtClean="0"/>
                        <a:t> сальдо: 8,7  </a:t>
                      </a:r>
                      <a:r>
                        <a:rPr lang="uk-UA" sz="1900" b="0" baseline="0" dirty="0" err="1" smtClean="0"/>
                        <a:t>млрд.дол.США</a:t>
                      </a:r>
                      <a:r>
                        <a:rPr lang="uk-UA" sz="1900" b="0" baseline="0" dirty="0" smtClean="0"/>
                        <a:t> у 2014 році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0" baseline="0" dirty="0" smtClean="0"/>
                        <a:t>Надходження до міського бюджету від промислових підприємств             м. Києва у 2015 році становлять 1735,4  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 (зростання на 487,1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0" baseline="0" dirty="0" smtClean="0"/>
                        <a:t>Негативне </a:t>
                      </a:r>
                      <a:r>
                        <a:rPr lang="uk-UA" sz="1900" b="0" baseline="0" dirty="0" err="1" smtClean="0"/>
                        <a:t>зовнішньоторгівельне</a:t>
                      </a:r>
                      <a:r>
                        <a:rPr lang="uk-UA" sz="1900" b="0" baseline="0" dirty="0" smtClean="0"/>
                        <a:t> сальдо: 5,75 </a:t>
                      </a:r>
                      <a:r>
                        <a:rPr lang="uk-UA" sz="1900" b="0" baseline="0" dirty="0" err="1" smtClean="0"/>
                        <a:t>млрд.дол.США</a:t>
                      </a:r>
                      <a:r>
                        <a:rPr lang="uk-UA" sz="1900" b="0" baseline="0" dirty="0" smtClean="0"/>
                        <a:t> у 2015 році (зменшення на 2,95 </a:t>
                      </a:r>
                      <a:r>
                        <a:rPr lang="uk-UA" sz="1900" b="0" baseline="0" dirty="0" err="1" smtClean="0"/>
                        <a:t>млрд.дол.США</a:t>
                      </a:r>
                      <a:r>
                        <a:rPr lang="uk-UA" sz="1900" b="0" baseline="0" dirty="0" smtClean="0"/>
                        <a:t> )</a:t>
                      </a:r>
                    </a:p>
                  </a:txBody>
                  <a:tcPr marT="45723" marB="45723"/>
                </a:tc>
              </a:tr>
              <a:tr h="21759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  <a:endParaRPr lang="uk-UA" sz="1400" dirty="0" smtClean="0"/>
                    </a:p>
                    <a:p>
                      <a:pPr algn="just"/>
                      <a:r>
                        <a:rPr lang="uk-UA" sz="1400" dirty="0" smtClean="0"/>
                        <a:t>Організовано: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uk-UA" sz="1400" dirty="0" smtClean="0"/>
                        <a:t>конкурс “Кращий експортер року”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Міжнародну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торгово-промислову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конференцію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Експортно-імпортні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відносини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Україна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ЄС 2016: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готовність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круглий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стіл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Питання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виходу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київських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підприємств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європейський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ринок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ІІ Національний форум з підтримки експорту </a:t>
                      </a:r>
                      <a:endParaRPr lang="uk-UA" sz="14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sz="1900" dirty="0" smtClean="0"/>
                    </a:p>
                    <a:p>
                      <a:pPr algn="ctr"/>
                      <a:r>
                        <a:rPr lang="uk-UA" sz="1900" baseline="0" dirty="0" smtClean="0"/>
                        <a:t>Впровадження механізму фінансової підтримки експортерів</a:t>
                      </a:r>
                    </a:p>
                    <a:p>
                      <a:pPr algn="ctr"/>
                      <a:r>
                        <a:rPr lang="uk-UA" sz="1900" baseline="0" dirty="0" smtClean="0"/>
                        <a:t>Зменшення </a:t>
                      </a:r>
                      <a:r>
                        <a:rPr lang="uk-UA" sz="1900" baseline="0" dirty="0" err="1" smtClean="0"/>
                        <a:t>від”ємного</a:t>
                      </a:r>
                      <a:r>
                        <a:rPr lang="uk-UA" sz="1900" baseline="0" dirty="0" smtClean="0"/>
                        <a:t> </a:t>
                      </a:r>
                      <a:r>
                        <a:rPr lang="uk-UA" sz="1900" baseline="0" dirty="0" err="1" smtClean="0"/>
                        <a:t>зовнішньоторгівельного</a:t>
                      </a:r>
                      <a:r>
                        <a:rPr lang="uk-UA" sz="1900" baseline="0" dirty="0" smtClean="0"/>
                        <a:t> сальдо </a:t>
                      </a:r>
                    </a:p>
                    <a:p>
                      <a:pPr algn="ctr"/>
                      <a:r>
                        <a:rPr lang="uk-UA" sz="1900" baseline="0" dirty="0" smtClean="0"/>
                        <a:t>Збільшення надходжень до міського бюджету</a:t>
                      </a:r>
                    </a:p>
                  </a:txBody>
                  <a:tcPr marT="45723" marB="45723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altLang="uk-UA" dirty="0" smtClean="0"/>
              <a:t>Підтримка місцевого виробника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600200"/>
          <a:ext cx="8229600" cy="487945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044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2000" dirty="0" smtClean="0"/>
                    </a:p>
                    <a:p>
                      <a:pPr algn="ctr"/>
                      <a:r>
                        <a:rPr lang="uk-UA" sz="2000" b="0" dirty="0" smtClean="0"/>
                        <a:t>Непосильний</a:t>
                      </a:r>
                      <a:r>
                        <a:rPr lang="uk-UA" sz="2000" b="0" baseline="0" dirty="0" smtClean="0"/>
                        <a:t> податковий тягар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Виробники не відчували підтримки влади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З підприємцями не було діалогу</a:t>
                      </a:r>
                      <a:endParaRPr lang="ru-RU" sz="20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2000" b="0" dirty="0" smtClean="0"/>
                    </a:p>
                    <a:p>
                      <a:pPr algn="ctr"/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Зменшення податкового навантаження на Київського товаровиробника</a:t>
                      </a:r>
                      <a:endParaRPr lang="ru-RU" sz="2000" b="0" u="none" dirty="0"/>
                    </a:p>
                  </a:txBody>
                  <a:tcPr marT="45717" marB="45717"/>
                </a:tc>
              </a:tr>
              <a:tr h="26211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  <a:endParaRPr lang="uk-UA" sz="1600" dirty="0" smtClean="0"/>
                    </a:p>
                    <a:p>
                      <a:pPr algn="ctr"/>
                      <a:endParaRPr lang="uk-UA" sz="1600" dirty="0" smtClean="0"/>
                    </a:p>
                    <a:p>
                      <a:pPr algn="ctr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інвентаризацію земельних ділянок промислових підприємств, </a:t>
                      </a:r>
                    </a:p>
                    <a:p>
                      <a:pPr algn="ctr"/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мінімізовано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локальні коефіцієнти, які впливають на розмір нормативної грошової оцінки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землі.</a:t>
                      </a:r>
                    </a:p>
                    <a:p>
                      <a:pPr algn="ctr"/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Сприяємо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призупиненю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застосування коефіцієнту індексації нормативної грошової оцінки землі</a:t>
                      </a:r>
                      <a:endParaRPr lang="ru-RU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2000" dirty="0" smtClean="0"/>
                        <a:t>Розумна і збалансована</a:t>
                      </a:r>
                      <a:r>
                        <a:rPr lang="uk-UA" sz="2000" baseline="0" dirty="0" smtClean="0"/>
                        <a:t> податкова політика</a:t>
                      </a:r>
                    </a:p>
                    <a:p>
                      <a:pPr algn="ctr"/>
                      <a:r>
                        <a:rPr lang="uk-UA" sz="2000" baseline="0" dirty="0" smtClean="0"/>
                        <a:t>Конструктивна співпраця з владою</a:t>
                      </a:r>
                    </a:p>
                    <a:p>
                      <a:pPr algn="ctr"/>
                      <a:r>
                        <a:rPr lang="uk-UA" sz="2000" baseline="0" dirty="0" smtClean="0"/>
                        <a:t>Ефективно працюючі підприємства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 marT="45717" marB="45717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uk-UA" altLang="uk-UA" dirty="0" smtClean="0"/>
              <a:t>Співпраця з науковцями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750" y="1125538"/>
          <a:ext cx="8229600" cy="55435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1627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l"/>
                      <a:r>
                        <a:rPr lang="uk-UA" sz="1300" b="0" noProof="0" dirty="0" smtClean="0"/>
                        <a:t>Підписано договір</a:t>
                      </a:r>
                      <a:r>
                        <a:rPr lang="uk-UA" sz="1300" b="0" baseline="0" noProof="0" dirty="0" smtClean="0"/>
                        <a:t> про співпрацю між НАН України та КМДА у 2011 році. </a:t>
                      </a:r>
                      <a:endParaRPr lang="uk-UA" sz="1300" b="0" noProof="0" dirty="0" smtClean="0"/>
                    </a:p>
                  </a:txBody>
                  <a:tcPr marL="91438" marR="91438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noProof="0" dirty="0" smtClean="0"/>
                        <a:t>Підписано Угоди про наміри та співпрацю з: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noProof="0" dirty="0" smtClean="0"/>
                        <a:t>Науковим</a:t>
                      </a:r>
                      <a:r>
                        <a:rPr lang="uk-UA" sz="1300" b="0" baseline="0" noProof="0" dirty="0" smtClean="0"/>
                        <a:t> парком “Київська політехніка”;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noProof="0" dirty="0" smtClean="0"/>
                        <a:t>Науковим</a:t>
                      </a:r>
                      <a:r>
                        <a:rPr lang="uk-UA" sz="1300" b="0" baseline="0" noProof="0" dirty="0" smtClean="0"/>
                        <a:t> парком “Київський національний університет імені Тараса Шевченка”;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baseline="0" noProof="0" dirty="0" smtClean="0"/>
                        <a:t>кластером легкої промисловості “Київський національний університет технологій та дизайну”.</a:t>
                      </a:r>
                      <a:endParaRPr lang="uk-UA" sz="1300" b="0" noProof="0" dirty="0" smtClean="0"/>
                    </a:p>
                  </a:txBody>
                  <a:tcPr marL="91438" marR="91438" marT="45718" marB="45718"/>
                </a:tc>
              </a:tr>
              <a:tr h="39160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noProof="0" dirty="0" smtClean="0"/>
                        <a:t>       Визначено 11 наукових тем для фінансування , які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noProof="0" dirty="0" smtClean="0"/>
                        <a:t>        вирішать проблемні</a:t>
                      </a:r>
                      <a:r>
                        <a:rPr lang="uk-UA" sz="1300" b="0" baseline="0" noProof="0" dirty="0" smtClean="0"/>
                        <a:t> </a:t>
                      </a:r>
                      <a:r>
                        <a:rPr lang="uk-UA" sz="1300" b="0" noProof="0" dirty="0" smtClean="0"/>
                        <a:t>питання міста в галузі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noProof="0" dirty="0" smtClean="0"/>
                        <a:t>        транспорту, екології, медицини;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uk-UA" sz="13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замовлення</a:t>
                      </a: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Департаменту транспортної</a:t>
                      </a:r>
                      <a:r>
                        <a:rPr lang="uk-UA" sz="13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інфраструктури фінансується робота: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ru-RU" sz="1300" dirty="0" smtClean="0"/>
                        <a:t>«Каналізаційні люки та дощоприймачі для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dirty="0" smtClean="0"/>
                        <a:t>        автошляхів»;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00" dirty="0" smtClean="0"/>
                        <a:t>       створена Інноваційно-виробнича платформа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dirty="0" smtClean="0"/>
                        <a:t>        «Об’єднання Київська політехніка» (ДК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dirty="0" smtClean="0"/>
                        <a:t>        «Укроборонпром», НТУУ «КПІ» та 7 промислових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300" dirty="0" smtClean="0"/>
                        <a:t>        підприємств).;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проведено виставки: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- ”Установи НАН України – місту Києву”,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-</a:t>
                      </a:r>
                      <a:r>
                        <a:rPr lang="uk-UA" sz="1300" b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300" dirty="0" smtClean="0"/>
                        <a:t>презентація наукових розробок установ НАН</a:t>
                      </a:r>
                      <a:r>
                        <a:rPr lang="ru-RU" sz="1300" baseline="0" dirty="0" smtClean="0"/>
                        <a:t> </a:t>
                      </a:r>
                      <a:r>
                        <a:rPr lang="ru-RU" sz="1300" dirty="0" smtClean="0"/>
                        <a:t>України для медичної галузі</a:t>
                      </a: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 круглі столи по імплементації до ЄС.</a:t>
                      </a:r>
                    </a:p>
                  </a:txBody>
                  <a:tcPr marL="91438" marR="91438" marT="45718" marB="4571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300" noProof="0" dirty="0" smtClean="0"/>
                        <a:t>       Визначення та фінансування наукових робіт, які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noProof="0" dirty="0" smtClean="0"/>
                        <a:t>         вирішують конкретні проблеми міського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uk-UA" sz="1300" noProof="0" dirty="0" smtClean="0"/>
                        <a:t>         господарства;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uk-UA" sz="1300" noProof="0" dirty="0" smtClean="0"/>
                        <a:t>       впровадження інноваційних проектів;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uk-UA" sz="1300" noProof="0" dirty="0" smtClean="0"/>
                        <a:t>       поглиблення співпраці між науковими  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uk-UA" sz="1300" noProof="0" dirty="0" smtClean="0"/>
                        <a:t>         закладами та промисловими підприємствами  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uk-UA" sz="1300" noProof="0" dirty="0" smtClean="0"/>
                        <a:t>         міста.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uk-UA" sz="1400" noProof="0" dirty="0" smtClean="0"/>
                    </a:p>
                  </a:txBody>
                  <a:tcPr marL="91438" marR="91438" marT="45718" marB="45718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Екологічна санація території ВАТ «Радикал»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68313" y="1484313"/>
          <a:ext cx="8229600" cy="481965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049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Забруднення території  ВАТ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“Радикал”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хлорорганічні та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неіндефіковані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сполуки – 390,9  тонн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ртутєвмісних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відходів – 200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тис.тонн</a:t>
                      </a:r>
                      <a:endParaRPr lang="uk-UA" sz="18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Протягом 2014 – 2015 років за рахунок коштів міського бюджету вивезено: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194,5 тонн хлорорганічних та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неіндефікованих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сполук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</a:tr>
              <a:tr h="24146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Актуалізація ТЕО 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демеркуризації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промислового майданчика ВАТ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“Радикал”</a:t>
                      </a:r>
                      <a:endParaRPr lang="uk-UA" sz="1800" b="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Очищення  території ВАТ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“Радикал”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від: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тис.тонн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ртутєвмісних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відходів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196,48 тонн хлорорганічних та </a:t>
                      </a:r>
                      <a:r>
                        <a:rPr lang="uk-UA" sz="1800" b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неіндефікованих</a:t>
                      </a:r>
                      <a:r>
                        <a:rPr lang="uk-UA" sz="1800" b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сполук </a:t>
                      </a:r>
                    </a:p>
                  </a:txBody>
                  <a:tcPr marT="45722" marB="45722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Упорядкування сезонної та пересувної торгівлі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0387706"/>
              </p:ext>
            </p:extLst>
          </p:nvPr>
        </p:nvGraphicFramePr>
        <p:xfrm>
          <a:off x="457200" y="1600200"/>
          <a:ext cx="8229600" cy="482919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sz="2000" dirty="0" smtClean="0"/>
                    </a:p>
                    <a:p>
                      <a:pPr algn="ctr"/>
                      <a:r>
                        <a:rPr lang="uk-UA" sz="2000" b="0" dirty="0" smtClean="0"/>
                        <a:t>Понад 1600 легальних</a:t>
                      </a:r>
                      <a:r>
                        <a:rPr lang="uk-UA" sz="2000" b="0" baseline="0" dirty="0" smtClean="0"/>
                        <a:t> наметів,</a:t>
                      </a:r>
                      <a:r>
                        <a:rPr lang="ru-RU" sz="2000" b="0" baseline="0" dirty="0" smtClean="0"/>
                        <a:t> </a:t>
                      </a:r>
                      <a:r>
                        <a:rPr lang="uk-UA" sz="2000" b="0" baseline="0" dirty="0" smtClean="0"/>
                        <a:t>платежі  - 1,4 </a:t>
                      </a:r>
                      <a:r>
                        <a:rPr lang="uk-UA" sz="2000" b="0" baseline="0" dirty="0" err="1" smtClean="0"/>
                        <a:t>млн.грн</a:t>
                      </a:r>
                      <a:r>
                        <a:rPr lang="uk-UA" sz="2000" b="0" baseline="0" dirty="0" smtClean="0"/>
                        <a:t>. Понад 3000 тис. нелегальних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2000" b="0" dirty="0" smtClean="0"/>
                    </a:p>
                    <a:p>
                      <a:pPr algn="ctr"/>
                      <a:r>
                        <a:rPr lang="uk-UA" sz="2000" b="0" dirty="0" smtClean="0"/>
                        <a:t>500 легальних, д</a:t>
                      </a:r>
                      <a:r>
                        <a:rPr lang="uk-UA" sz="2000" b="0" baseline="0" dirty="0" smtClean="0"/>
                        <a:t>оговори з підприємцями вже принесли місту біля 4 </a:t>
                      </a:r>
                      <a:r>
                        <a:rPr lang="uk-UA" sz="2000" b="0" baseline="0" dirty="0" err="1" smtClean="0"/>
                        <a:t>млн.грн</a:t>
                      </a:r>
                      <a:r>
                        <a:rPr lang="uk-UA" sz="2000" b="0" baseline="0" dirty="0" smtClean="0"/>
                        <a:t>.</a:t>
                      </a:r>
                    </a:p>
                    <a:p>
                      <a:pPr algn="ctr"/>
                      <a:r>
                        <a:rPr lang="uk-UA" sz="2000" b="0" baseline="0" dirty="0" smtClean="0"/>
                        <a:t>Нелегальні демонтуємо</a:t>
                      </a:r>
                      <a:endParaRPr lang="uk-UA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2000" dirty="0" smtClean="0"/>
                    </a:p>
                    <a:p>
                      <a:pPr algn="ctr"/>
                      <a:r>
                        <a:rPr lang="uk-UA" sz="2000" dirty="0" smtClean="0"/>
                        <a:t>Провели прозорі торги</a:t>
                      </a:r>
                      <a:r>
                        <a:rPr lang="uk-UA" sz="2000" baseline="0" dirty="0" smtClean="0"/>
                        <a:t> з продажу розташування торгових місць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0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sz="2000" dirty="0" smtClean="0"/>
                        <a:t>Чітко визначені місця</a:t>
                      </a:r>
                    </a:p>
                    <a:p>
                      <a:pPr algn="ctr"/>
                      <a:r>
                        <a:rPr lang="uk-UA" sz="2000" dirty="0" smtClean="0"/>
                        <a:t>Якісний</a:t>
                      </a:r>
                      <a:r>
                        <a:rPr lang="uk-UA" sz="2000" baseline="0" dirty="0" smtClean="0"/>
                        <a:t> сервіс</a:t>
                      </a:r>
                      <a:endParaRPr lang="uk-UA" sz="2000" dirty="0" smtClean="0"/>
                    </a:p>
                    <a:p>
                      <a:pPr algn="ctr"/>
                      <a:r>
                        <a:rPr lang="uk-UA" sz="2000" dirty="0" smtClean="0"/>
                        <a:t>Надходження до місцевого </a:t>
                      </a:r>
                      <a:r>
                        <a:rPr lang="uk-UA" sz="2000" baseline="0" dirty="0" smtClean="0"/>
                        <a:t>бюджету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550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dirty="0" smtClean="0"/>
              <a:t>Комунальні ринки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626355"/>
              </p:ext>
            </p:extLst>
          </p:nvPr>
        </p:nvGraphicFramePr>
        <p:xfrm>
          <a:off x="457200" y="1412777"/>
          <a:ext cx="8229600" cy="51509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7363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9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uk-UA" sz="1900" b="0" baseline="0" dirty="0" smtClean="0"/>
                    </a:p>
                    <a:p>
                      <a:pPr algn="ctr"/>
                      <a:r>
                        <a:rPr lang="uk-UA" sz="1900" b="0" baseline="0" dirty="0" smtClean="0"/>
                        <a:t>Рік тому (на червень 2014) дохід склав </a:t>
                      </a:r>
                      <a:r>
                        <a:rPr lang="ru-RU" sz="1900" b="0" baseline="0" dirty="0" smtClean="0"/>
                        <a:t>29 млн</a:t>
                      </a:r>
                      <a:r>
                        <a:rPr lang="uk-UA" sz="1900" b="0" baseline="0" dirty="0" err="1" smtClean="0"/>
                        <a:t>.грн</a:t>
                      </a:r>
                      <a:r>
                        <a:rPr lang="uk-UA" sz="1900" b="0" baseline="0" dirty="0" smtClean="0"/>
                        <a:t>., платежі у бюджет Києва склали 9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</a:t>
                      </a:r>
                      <a:endParaRPr lang="ru-RU" sz="1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sz="1900" b="0" dirty="0" smtClean="0"/>
                    </a:p>
                    <a:p>
                      <a:pPr algn="ctr"/>
                      <a:r>
                        <a:rPr lang="uk-UA" sz="1900" b="0" dirty="0" smtClean="0"/>
                        <a:t>Змінені</a:t>
                      </a:r>
                      <a:r>
                        <a:rPr lang="uk-UA" sz="1900" b="0" baseline="0" dirty="0" smtClean="0"/>
                        <a:t> директори</a:t>
                      </a:r>
                    </a:p>
                    <a:p>
                      <a:pPr algn="ctr"/>
                      <a:r>
                        <a:rPr lang="uk-UA" sz="1900" b="0" baseline="0" dirty="0" smtClean="0"/>
                        <a:t>Дохід за аналогічний період (на червень 2015) – 37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 (+8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.), платежі у бюджет Києва – </a:t>
                      </a:r>
                      <a:r>
                        <a:rPr lang="en-US" sz="1900" b="0" baseline="0" dirty="0" smtClean="0"/>
                        <a:t>6</a:t>
                      </a:r>
                      <a:r>
                        <a:rPr lang="uk-UA" sz="1900" b="0" baseline="0" dirty="0" smtClean="0"/>
                        <a:t>,</a:t>
                      </a:r>
                      <a:r>
                        <a:rPr lang="en-US" sz="1900" b="0" baseline="0" dirty="0" smtClean="0"/>
                        <a:t>6</a:t>
                      </a:r>
                      <a:r>
                        <a:rPr lang="uk-UA" sz="1900" b="0" baseline="0" dirty="0" smtClean="0"/>
                        <a:t>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 (+</a:t>
                      </a:r>
                      <a:r>
                        <a:rPr lang="en-US" sz="1900" b="0" baseline="0" dirty="0" smtClean="0"/>
                        <a:t>2</a:t>
                      </a:r>
                      <a:r>
                        <a:rPr lang="uk-UA" sz="1900" b="0" baseline="0" dirty="0" smtClean="0"/>
                        <a:t> </a:t>
                      </a:r>
                      <a:r>
                        <a:rPr lang="uk-UA" sz="1900" b="0" baseline="0" dirty="0" err="1" smtClean="0"/>
                        <a:t>млн.грн</a:t>
                      </a:r>
                      <a:r>
                        <a:rPr lang="uk-UA" sz="1900" b="0" baseline="0" dirty="0" smtClean="0"/>
                        <a:t>.)</a:t>
                      </a:r>
                      <a:endParaRPr lang="ru-RU" sz="1900" b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sz="1900" dirty="0" smtClean="0"/>
                    </a:p>
                    <a:p>
                      <a:pPr algn="ctr"/>
                      <a:r>
                        <a:rPr lang="uk-UA" sz="1900" baseline="0" dirty="0" smtClean="0"/>
                        <a:t>Поступово ремонтуються будівлі ринків</a:t>
                      </a:r>
                    </a:p>
                    <a:p>
                      <a:pPr algn="ctr"/>
                      <a:r>
                        <a:rPr lang="uk-UA" sz="1900" baseline="0" dirty="0" smtClean="0"/>
                        <a:t>Використовуємо всі наявні приміщення</a:t>
                      </a:r>
                      <a:endParaRPr lang="uk-UA" sz="1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9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sz="1900" dirty="0" smtClean="0"/>
                    </a:p>
                    <a:p>
                      <a:pPr algn="ctr"/>
                      <a:r>
                        <a:rPr lang="uk-UA" sz="1900" dirty="0" smtClean="0"/>
                        <a:t>Будівлі ринків відремонтовані</a:t>
                      </a:r>
                      <a:endParaRPr lang="uk-UA" sz="1900" baseline="0" dirty="0" smtClean="0"/>
                    </a:p>
                    <a:p>
                      <a:pPr algn="ctr"/>
                      <a:r>
                        <a:rPr lang="uk-UA" sz="1900" baseline="0" dirty="0" smtClean="0"/>
                        <a:t>Відсутня корупція</a:t>
                      </a:r>
                    </a:p>
                    <a:p>
                      <a:pPr algn="ctr"/>
                      <a:r>
                        <a:rPr lang="uk-UA" sz="1900" baseline="0" dirty="0" smtClean="0"/>
                        <a:t>Задоволені підприємці</a:t>
                      </a:r>
                    </a:p>
                    <a:p>
                      <a:pPr algn="ctr"/>
                      <a:r>
                        <a:rPr lang="uk-UA" sz="1900" baseline="0" dirty="0" smtClean="0"/>
                        <a:t>Якісні послуги і товари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593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Європейські ярмарки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1716877"/>
              </p:ext>
            </p:extLst>
          </p:nvPr>
        </p:nvGraphicFramePr>
        <p:xfrm>
          <a:off x="457200" y="1600200"/>
          <a:ext cx="8229600" cy="4974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b="0" baseline="0" noProof="0" dirty="0" smtClean="0"/>
                        <a:t>Антисанітарія, не прибране сміття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До 70% продавців яєць, молочних виробів, м</a:t>
                      </a:r>
                      <a:r>
                        <a:rPr lang="en-US" b="0" baseline="0" noProof="0" dirty="0" smtClean="0"/>
                        <a:t>’</a:t>
                      </a:r>
                      <a:r>
                        <a:rPr lang="uk-UA" b="0" baseline="0" noProof="0" dirty="0" smtClean="0"/>
                        <a:t>яса - посередники</a:t>
                      </a:r>
                    </a:p>
                    <a:p>
                      <a:pPr algn="ctr"/>
                      <a:r>
                        <a:rPr lang="uk-UA" b="0" noProof="0" dirty="0" smtClean="0"/>
                        <a:t>Відсутність контролю за якістю продукції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noProof="0" dirty="0" smtClean="0"/>
                        <a:t> </a:t>
                      </a:r>
                      <a:r>
                        <a:rPr lang="uk-UA" b="0" baseline="0" noProof="0" dirty="0" smtClean="0"/>
                        <a:t>Залучаємо безпосередніх виробників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baseline="0" noProof="0" dirty="0" smtClean="0"/>
                        <a:t>(до 10% продавців яєць, молочних виробів, м</a:t>
                      </a:r>
                      <a:r>
                        <a:rPr lang="en-US" b="0" baseline="0" noProof="0" dirty="0" smtClean="0"/>
                        <a:t>’</a:t>
                      </a:r>
                      <a:r>
                        <a:rPr lang="uk-UA" b="0" baseline="0" noProof="0" dirty="0" smtClean="0"/>
                        <a:t>яса - посередники)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Якісна продукція за низькими цінами</a:t>
                      </a:r>
                      <a:endParaRPr lang="uk-UA" b="0" noProof="0" dirty="0"/>
                    </a:p>
                  </a:txBody>
                  <a:tcPr/>
                </a:tc>
              </a:tr>
              <a:tr h="24145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Затвердили</a:t>
                      </a:r>
                      <a:r>
                        <a:rPr lang="uk-UA" baseline="0" noProof="0" dirty="0" smtClean="0"/>
                        <a:t> концепцію проведення ярмарок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Контакти з фермерами 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Забезпечимо прибирання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Забезпечимо </a:t>
                      </a:r>
                      <a:r>
                        <a:rPr lang="uk-UA" baseline="0" noProof="0" dirty="0" err="1" smtClean="0"/>
                        <a:t>біотуалетами</a:t>
                      </a:r>
                      <a:endParaRPr lang="uk-UA" baseline="0" noProof="0" dirty="0" smtClean="0"/>
                    </a:p>
                    <a:p>
                      <a:pPr algn="ctr"/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Охайні</a:t>
                      </a:r>
                      <a:r>
                        <a:rPr lang="uk-UA" baseline="0" noProof="0" dirty="0" smtClean="0"/>
                        <a:t> ярмарки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Якісна екологічна продукція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Належні умови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Доступні ціни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3572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uk-UA" dirty="0" smtClean="0"/>
              <a:t>Хліб – доступний і якісний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4704615"/>
              </p:ext>
            </p:extLst>
          </p:nvPr>
        </p:nvGraphicFramePr>
        <p:xfrm>
          <a:off x="539552" y="1124745"/>
          <a:ext cx="8229600" cy="544063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28803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Після останнього</a:t>
                      </a:r>
                      <a:r>
                        <a:rPr lang="uk-UA" b="0" baseline="0" noProof="0" dirty="0" smtClean="0"/>
                        <a:t> (у березні) подорожчання ціни: </a:t>
                      </a:r>
                      <a:br>
                        <a:rPr lang="uk-UA" b="0" baseline="0" noProof="0" dirty="0" smtClean="0"/>
                      </a:br>
                      <a:r>
                        <a:rPr lang="uk-UA" b="0" baseline="0" noProof="0" dirty="0" smtClean="0"/>
                        <a:t>«У</a:t>
                      </a:r>
                      <a:r>
                        <a:rPr lang="ru-RU" b="0" dirty="0" err="1" smtClean="0"/>
                        <a:t>країнський</a:t>
                      </a:r>
                      <a:r>
                        <a:rPr lang="ru-RU" b="0" dirty="0" smtClean="0"/>
                        <a:t>» – 8,58 грн.;</a:t>
                      </a:r>
                    </a:p>
                    <a:p>
                      <a:pPr algn="ctr"/>
                      <a:r>
                        <a:rPr lang="ru-RU" b="0" dirty="0" smtClean="0"/>
                        <a:t>«</a:t>
                      </a:r>
                      <a:r>
                        <a:rPr lang="ru-RU" b="0" dirty="0" err="1" smtClean="0"/>
                        <a:t>Пшеничний</a:t>
                      </a:r>
                      <a:r>
                        <a:rPr lang="ru-RU" b="0" dirty="0" smtClean="0"/>
                        <a:t>» – 7,14</a:t>
                      </a:r>
                      <a:r>
                        <a:rPr lang="ru-RU" b="0" baseline="0" dirty="0" smtClean="0"/>
                        <a:t> грн., </a:t>
                      </a:r>
                    </a:p>
                    <a:p>
                      <a:pPr algn="ctr"/>
                      <a:r>
                        <a:rPr lang="ru-RU" b="0" baseline="0" dirty="0" smtClean="0"/>
                        <a:t>батон </a:t>
                      </a:r>
                      <a:r>
                        <a:rPr lang="ru-RU" b="0" baseline="0" dirty="0" err="1" smtClean="0"/>
                        <a:t>нарізний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ru-RU" b="0" dirty="0" smtClean="0"/>
                        <a:t>– 7,20 грн.;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Удар для незахищених</a:t>
                      </a:r>
                    </a:p>
                    <a:p>
                      <a:pPr algn="ctr"/>
                      <a:r>
                        <a:rPr lang="uk-UA" b="0" baseline="0" noProof="0" dirty="0" smtClean="0"/>
                        <a:t>Мережі ніяк не реагували</a:t>
                      </a:r>
                      <a:endParaRPr lang="uk-UA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Стало</a:t>
                      </a:r>
                    </a:p>
                    <a:p>
                      <a:pPr algn="ctr"/>
                      <a:endParaRPr lang="uk-UA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П</a:t>
                      </a:r>
                      <a:r>
                        <a:rPr lang="uk-UA" b="0" baseline="0" noProof="0" dirty="0" smtClean="0"/>
                        <a:t>роект з продажу «соціального» хліба. У фірмових кіосках ціни: </a:t>
                      </a:r>
                    </a:p>
                    <a:p>
                      <a:pPr algn="ctr"/>
                      <a:r>
                        <a:rPr lang="uk-UA" b="0" noProof="0" smtClean="0"/>
                        <a:t> </a:t>
                      </a:r>
                      <a:r>
                        <a:rPr lang="uk-UA" b="0" noProof="0" dirty="0" smtClean="0"/>
                        <a:t>«Український»</a:t>
                      </a:r>
                      <a:r>
                        <a:rPr lang="uk-UA" b="0" baseline="0" noProof="0" dirty="0" smtClean="0"/>
                        <a:t> </a:t>
                      </a:r>
                      <a:r>
                        <a:rPr lang="uk-UA" b="0" noProof="0" dirty="0" smtClean="0"/>
                        <a:t>– 5,25 </a:t>
                      </a:r>
                      <a:r>
                        <a:rPr lang="uk-UA" b="0" noProof="0" dirty="0" err="1" smtClean="0"/>
                        <a:t>грн</a:t>
                      </a:r>
                      <a:r>
                        <a:rPr lang="uk-UA" b="0" noProof="0" dirty="0" smtClean="0"/>
                        <a:t>, </a:t>
                      </a:r>
                    </a:p>
                    <a:p>
                      <a:pPr algn="ctr"/>
                      <a:r>
                        <a:rPr lang="uk-UA" b="0" noProof="0" dirty="0" smtClean="0"/>
                        <a:t>«Пшеничний» – 4,05 </a:t>
                      </a:r>
                      <a:r>
                        <a:rPr lang="uk-UA" b="0" noProof="0" dirty="0" err="1" smtClean="0"/>
                        <a:t>грн</a:t>
                      </a:r>
                      <a:r>
                        <a:rPr lang="uk-UA" b="0" noProof="0" dirty="0" smtClean="0"/>
                        <a:t>, </a:t>
                      </a:r>
                    </a:p>
                    <a:p>
                      <a:pPr algn="ctr"/>
                      <a:r>
                        <a:rPr lang="uk-UA" b="0" noProof="0" dirty="0" smtClean="0"/>
                        <a:t>батон нарізний</a:t>
                      </a:r>
                      <a:r>
                        <a:rPr lang="uk-UA" b="0" baseline="0" noProof="0" dirty="0" smtClean="0"/>
                        <a:t> </a:t>
                      </a:r>
                      <a:r>
                        <a:rPr lang="uk-UA" b="0" noProof="0" dirty="0" smtClean="0"/>
                        <a:t>– 4,15 </a:t>
                      </a:r>
                      <a:r>
                        <a:rPr lang="uk-UA" b="0" noProof="0" dirty="0" err="1" smtClean="0"/>
                        <a:t>грн</a:t>
                      </a:r>
                      <a:endParaRPr lang="en-US" b="0" noProof="0" dirty="0" smtClean="0"/>
                    </a:p>
                    <a:p>
                      <a:pPr algn="ctr"/>
                      <a:r>
                        <a:rPr lang="uk-UA" b="0" noProof="0" dirty="0" smtClean="0"/>
                        <a:t>Ціни</a:t>
                      </a:r>
                      <a:r>
                        <a:rPr lang="uk-UA" b="0" baseline="0" noProof="0" dirty="0" smtClean="0"/>
                        <a:t> зафіксовані на три роки</a:t>
                      </a:r>
                      <a:endParaRPr lang="uk-UA" b="0" noProof="0" dirty="0"/>
                    </a:p>
                  </a:txBody>
                  <a:tcPr/>
                </a:tc>
              </a:tr>
              <a:tr h="2557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 робиться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uk-UA" noProof="0" dirty="0" smtClean="0"/>
                        <a:t>Встановлено</a:t>
                      </a:r>
                      <a:r>
                        <a:rPr lang="uk-UA" baseline="0" noProof="0" dirty="0" smtClean="0"/>
                        <a:t> біля 130 кіосків у всіх районах міста;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Ціна на хліб у кіосках приблизно на 30% нижча від мережевих</a:t>
                      </a:r>
                    </a:p>
                    <a:p>
                      <a:pPr algn="ctr"/>
                      <a:endParaRPr lang="uk-UA" baseline="0" noProof="0" dirty="0" smtClean="0"/>
                    </a:p>
                    <a:p>
                      <a:pPr algn="ctr"/>
                      <a:endParaRPr lang="uk-UA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Перспектива</a:t>
                      </a:r>
                    </a:p>
                    <a:p>
                      <a:pPr algn="ctr"/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Охопити</a:t>
                      </a:r>
                      <a:r>
                        <a:rPr lang="uk-UA" baseline="0" noProof="0" dirty="0" smtClean="0"/>
                        <a:t> </a:t>
                      </a:r>
                      <a:r>
                        <a:rPr lang="uk-UA" baseline="0" noProof="0" smtClean="0"/>
                        <a:t>всі райони </a:t>
                      </a:r>
                      <a:r>
                        <a:rPr lang="uk-UA" baseline="0" noProof="0" dirty="0" smtClean="0"/>
                        <a:t>міста кіосками</a:t>
                      </a:r>
                      <a:endParaRPr lang="uk-UA" noProof="0" dirty="0" smtClean="0"/>
                    </a:p>
                    <a:p>
                      <a:pPr algn="ctr"/>
                      <a:r>
                        <a:rPr lang="uk-UA" noProof="0" dirty="0" smtClean="0"/>
                        <a:t>Захист малозабезпечених </a:t>
                      </a:r>
                    </a:p>
                    <a:p>
                      <a:pPr algn="ctr"/>
                      <a:r>
                        <a:rPr lang="uk-UA" noProof="0" dirty="0" smtClean="0"/>
                        <a:t>Реалізація</a:t>
                      </a:r>
                      <a:r>
                        <a:rPr lang="uk-UA" baseline="0" noProof="0" dirty="0" smtClean="0"/>
                        <a:t> хлібобулочних виробів без посередників</a:t>
                      </a:r>
                    </a:p>
                    <a:p>
                      <a:pPr algn="ctr"/>
                      <a:r>
                        <a:rPr lang="uk-UA" baseline="0" noProof="0" dirty="0" smtClean="0"/>
                        <a:t>Належна якість продукції</a:t>
                      </a:r>
                      <a:endParaRPr lang="uk-UA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417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1043</Words>
  <Application>Microsoft Office PowerPoint</Application>
  <PresentationFormat>Экран (4:3)</PresentationFormat>
  <Paragraphs>236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Розвиток внутрішнього ринку</vt:lpstr>
      <vt:lpstr>Стимулювання експорту</vt:lpstr>
      <vt:lpstr>Підтримка місцевого виробника</vt:lpstr>
      <vt:lpstr>Співпраця з науковцями</vt:lpstr>
      <vt:lpstr>Екологічна санація території ВАТ «Радикал»</vt:lpstr>
      <vt:lpstr>Упорядкування сезонної та пересувної торгівлі</vt:lpstr>
      <vt:lpstr>Комунальні ринки</vt:lpstr>
      <vt:lpstr>Європейські ярмарки</vt:lpstr>
      <vt:lpstr>Хліб – доступний і якісний </vt:lpstr>
      <vt:lpstr>Кращі технічні розробки – для столиці</vt:lpstr>
      <vt:lpstr>Іподром – місце культурного дозвілля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Упорядкування сезонної та пересувної торгівлі</dc:title>
  <dc:creator>Admin</dc:creator>
  <cp:lastModifiedBy>user</cp:lastModifiedBy>
  <cp:revision>48</cp:revision>
  <dcterms:created xsi:type="dcterms:W3CDTF">2015-06-03T17:13:42Z</dcterms:created>
  <dcterms:modified xsi:type="dcterms:W3CDTF">2016-10-20T14:49:42Z</dcterms:modified>
</cp:coreProperties>
</file>