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4" r:id="rId3"/>
    <p:sldId id="268" r:id="rId4"/>
    <p:sldId id="266" r:id="rId5"/>
    <p:sldId id="263" r:id="rId6"/>
    <p:sldId id="269" r:id="rId7"/>
    <p:sldId id="270" r:id="rId8"/>
    <p:sldId id="271" r:id="rId9"/>
    <p:sldId id="257" r:id="rId10"/>
    <p:sldId id="259" r:id="rId11"/>
    <p:sldId id="274" r:id="rId12"/>
    <p:sldId id="272" r:id="rId13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07" autoAdjust="0"/>
  </p:normalViewPr>
  <p:slideViewPr>
    <p:cSldViewPr>
      <p:cViewPr>
        <p:scale>
          <a:sx n="78" d="100"/>
          <a:sy n="78" d="100"/>
        </p:scale>
        <p:origin x="-114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728CB2-F31A-4938-8F7D-C9EDC08F198A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7FACD7-26FF-4F73-8BDF-AB989C70889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34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6D745F-5939-4751-AEE7-B806C8B34342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228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9144B-4C78-4948-B4C7-AC63218943A1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6EE9-108A-474D-8D63-D1BB1DA242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BD77-8B01-4FD4-B231-087E5577FB0C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1E18-842F-4B1D-AD5B-E88894CE867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B3EFF-1144-42DA-A124-E787BA37DFA7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C04CA-66FE-4B80-839A-160D183317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F7BA-71B1-488D-BEFE-237C49C12BAB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D149-5C2F-47C0-AE72-CD8054054F2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7AB6-D11C-4888-9885-4396EF9E7F04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E9877-5BDC-46CE-906F-97D64BDDD4C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E0331-ED66-4263-941F-F9E2B4A5E3D5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5DA1A-ECC6-4B7A-8D95-7568D943BC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D2C8-01CB-4DA4-B46A-21D05BD1E5A4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24E41-0A23-46F9-85C8-42DC4D381C0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F01-9B31-442C-9C81-A75051B4F8C2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34AD-6AF5-480F-8DCF-B982F5FBA8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DE19-E4B0-45E7-9682-622FEAB9AC4E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EC1E-213F-4FEE-A019-159E0FA9B92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68BE-1579-4110-89EC-F031393795AA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7185B-DE9C-42F4-B95E-EE3C14C7C08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407B2-9F64-46BF-9D34-E191E9CCD432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4ABD1-CFF6-4516-8F39-FF806D0EAFA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DF8525-40F7-4FB0-A5CD-EA455D42F758}" type="datetimeFigureOut">
              <a:rPr lang="uk-UA"/>
              <a:pPr>
                <a:defRPr/>
              </a:pPr>
              <a:t>13.07.2015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E3383C-708B-4965-808E-99EC4059339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785937"/>
          </a:xfrm>
        </p:spPr>
        <p:txBody>
          <a:bodyPr/>
          <a:lstStyle/>
          <a:p>
            <a:r>
              <a:rPr lang="uk-UA" sz="3600" smtClean="0"/>
              <a:t>Досягнення у гуманітарній сфері столиці за рік роботи мера Віталія Кличка</a:t>
            </a:r>
            <a:br>
              <a:rPr lang="uk-UA" sz="3600" smtClean="0"/>
            </a:br>
            <a:endParaRPr 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mtClean="0"/>
              <a:t> </a:t>
            </a:r>
            <a:endParaRPr lang="uk-UA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2000" dirty="0" smtClean="0"/>
              <a:t>Освіта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2000" dirty="0" smtClean="0"/>
              <a:t>Культура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2000" dirty="0" smtClean="0"/>
              <a:t>Охорона культурної спадщини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2000" dirty="0" smtClean="0"/>
              <a:t>Спорт та молодіжна політика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2000" dirty="0" smtClean="0"/>
              <a:t>Служба у справах дітей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1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18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800" dirty="0" smtClean="0"/>
              <a:t>Київ - 2015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500" y="2924175"/>
            <a:ext cx="1500188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6100" y="3357563"/>
            <a:ext cx="1500188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9700" y="3857625"/>
            <a:ext cx="1500188" cy="285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7763" y="4429125"/>
            <a:ext cx="2286000" cy="285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ПЕРСПЕКТИВИ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>
            <a:off x="1607344" y="3607594"/>
            <a:ext cx="5930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-28575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2800" b="1" dirty="0">
                <a:latin typeface="Times New Roman" pitchFamily="18" charset="0"/>
                <a:ea typeface="+mj-ea"/>
                <a:cs typeface="Times New Roman" pitchFamily="18" charset="0"/>
              </a:rPr>
              <a:t>Спорт, оздоровлення, відпочинок 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25" y="571500"/>
            <a:ext cx="1500188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00" y="571500"/>
            <a:ext cx="1500188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000108"/>
            <a:ext cx="4357718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ДЮСШ комунальної власності – 56 (25 205 дітей)</a:t>
            </a:r>
            <a:endParaRPr lang="ru-RU" sz="1600" dirty="0">
              <a:latin typeface="+mn-lt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ДЮСШ для дітей з обмеженими можливостями – 1.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Переможці чемпіонатів: України -1514, Європи – 92, світу  - 90</a:t>
            </a:r>
            <a:endParaRPr lang="ru-RU" sz="1600" dirty="0">
              <a:latin typeface="+mn-lt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У збірній команді України 1522 киянина</a:t>
            </a:r>
            <a:endParaRPr lang="ru-RU" sz="16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6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Кількість киян у фізкультурно-масових заходах – 324 155 осіб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6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dirty="0">
                <a:latin typeface="+mn-lt"/>
              </a:rPr>
              <a:t>На оздоровлення та відпочинок - 16 665,2 млн. грн.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1600" b="1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16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16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dirty="0">
                <a:latin typeface="+mn-lt"/>
              </a:rPr>
              <a:t>Капітальний ремонт – 0.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6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928688"/>
            <a:ext cx="4357687" cy="59769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Розширення мережі комунальних  ДЮСШ (додатково  28 ДЮШС) – 37 тис. дітей.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 ДЮСШ для дітей з особливими можливостями – 2. 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Київ – І місце серед регіонів України за кількістю нагород ( Переможці чемпіонатів: України – 1632, Європи – 110, світу  - 91)</a:t>
            </a:r>
            <a:endParaRPr lang="ru-RU" sz="1600" dirty="0">
              <a:latin typeface="+mn-lt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У збірній команді України 1636 киян – найбільше серед усіх інших регіонів) . </a:t>
            </a:r>
            <a:endParaRPr lang="ru-RU" sz="16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Кількість киян у фізкультурно-масових заходах – 356 тис.  Осіб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b="1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На оздоровлення та відпочинок - 27 млн. </a:t>
            </a:r>
            <a:r>
              <a:rPr lang="uk-UA" sz="1600" dirty="0" err="1">
                <a:latin typeface="+mn-lt"/>
              </a:rPr>
              <a:t>грн</a:t>
            </a:r>
            <a:r>
              <a:rPr lang="uk-UA" sz="1600" dirty="0">
                <a:latin typeface="+mn-lt"/>
              </a:rPr>
              <a:t> . (7000 дітей , додатково у пришкільних таборах – 5000 дітей).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600" dirty="0">
              <a:latin typeface="+mn-lt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Капітальний ремонт 2-х футбольних полів ДЮСШ «Атлет», приміщення ДЮСШ «Ринг», табору «Зміна»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+mn-lt"/>
              </a:rPr>
              <a:t>Перші кроки до повернення знакових спортивних об'єктів киянам: Велотрек «Авангард», стадіон «Старт», льодова арена Авангард. </a:t>
            </a:r>
            <a:endParaRPr lang="ru-RU" sz="1600" dirty="0">
              <a:latin typeface="+mn-lt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>
            <a:off x="1607344" y="3607594"/>
            <a:ext cx="5930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-28575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2800" b="1" dirty="0">
                <a:latin typeface="Times New Roman" pitchFamily="18" charset="0"/>
                <a:ea typeface="+mj-ea"/>
                <a:cs typeface="Times New Roman" pitchFamily="18" charset="0"/>
              </a:rPr>
              <a:t>М</a:t>
            </a:r>
            <a:r>
              <a:rPr lang="uk-UA" sz="2800" b="1" dirty="0" err="1">
                <a:latin typeface="Times New Roman" pitchFamily="18" charset="0"/>
                <a:ea typeface="+mj-ea"/>
                <a:cs typeface="Times New Roman" pitchFamily="18" charset="0"/>
              </a:rPr>
              <a:t>олодіжна</a:t>
            </a:r>
            <a:r>
              <a:rPr lang="uk-UA" sz="2800" b="1" dirty="0">
                <a:latin typeface="Times New Roman" pitchFamily="18" charset="0"/>
                <a:ea typeface="+mj-ea"/>
                <a:cs typeface="Times New Roman" pitchFamily="18" charset="0"/>
              </a:rPr>
              <a:t> політика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25" y="571500"/>
            <a:ext cx="1500188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00" y="571500"/>
            <a:ext cx="1500188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1000125"/>
            <a:ext cx="4357688" cy="4462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іські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молодіжні програми не мали патріотичної складової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Низький рівень зацікавленості молоді у заняттях спортом;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Зловживання неповнолітніми тютюновими/алкогольними виробами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Відсутня налагоджена система прямих контактів між навчальними закладами і роботодавцями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928670"/>
            <a:ext cx="4357718" cy="59031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300" dirty="0"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Акцент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патріотичному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вихованні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Започатковано щотижневу молодіжну акцію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«Запали свічку нашим Героям» 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Проведено Всеукраїнську патріотичну акцію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«Україна – це я», до якої приєдналося 21 місто;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блаштовано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пам’ятні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Алеї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Героїв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Небесної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Сотні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лампадками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прапорцями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Згуртування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та об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єднання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навколо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ідеї  єдності та неподільності держави,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підтримку воїнів АТО;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Новий підхід до проведення заходів щодо популяризації здорового способу життя;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Створено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цілодобову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гарячу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лінію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зловживання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продажу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алкогольних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тютюнових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неповнолітнім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Залучено: 184 провідних роботодавців, 24 ВНЗ, 62  громадські організації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Проведено 17  виставок вакансій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Надано понад 4000 консультацій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Створення Київського молодіжного центру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rot="5400000">
            <a:off x="1607344" y="3607594"/>
            <a:ext cx="5930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4313" y="3857625"/>
            <a:ext cx="871537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0" y="-28575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ea typeface="+mj-ea"/>
                <a:cs typeface="Times New Roman" pitchFamily="18" charset="0"/>
              </a:rPr>
              <a:t>Служба у справах дітей та сім’ї 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ea typeface="+mj-ea"/>
                <a:cs typeface="Times New Roman" pitchFamily="18" charset="0"/>
              </a:rPr>
              <a:t>і Київський міський центр соціальних служб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для сім’ї, дітей та молоді</a:t>
            </a:r>
            <a:endParaRPr lang="en-US" sz="16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71625" y="571500"/>
            <a:ext cx="1500188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86500" y="571500"/>
            <a:ext cx="1500188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00188" y="4029075"/>
            <a:ext cx="1500187" cy="285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uk-UA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27738" y="3960813"/>
            <a:ext cx="2286000" cy="285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ПЕРСПЕКТИВИ</a:t>
            </a:r>
            <a:endParaRPr lang="uk-UA" dirty="0"/>
          </a:p>
        </p:txBody>
      </p:sp>
      <p:sp>
        <p:nvSpPr>
          <p:cNvPr id="25608" name="Прямоугольник 20"/>
          <p:cNvSpPr>
            <a:spLocks noChangeArrowheads="1"/>
          </p:cNvSpPr>
          <p:nvPr/>
        </p:nvSpPr>
        <p:spPr bwMode="auto">
          <a:xfrm>
            <a:off x="285750" y="1000125"/>
            <a:ext cx="435768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Дитячі будинки сімейного типу – 17 (112 дітей);</a:t>
            </a:r>
            <a:endParaRPr lang="en-US" sz="1600">
              <a:latin typeface="Calibri" pitchFamily="34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діти-сироти у сімейних формах  виховання - 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88,6%</a:t>
            </a:r>
            <a:endParaRPr lang="uk-UA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патронат не запроваджений;</a:t>
            </a: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тимчасовий захист переселенців - лише за благодійні кошти;</a:t>
            </a: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дітей кризових категорій – притулки;</a:t>
            </a: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скорочено 100 посад фахівців із соціальної роботи.</a:t>
            </a:r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Прямоугольник 21"/>
          <p:cNvSpPr>
            <a:spLocks noChangeArrowheads="1"/>
          </p:cNvSpPr>
          <p:nvPr/>
        </p:nvSpPr>
        <p:spPr bwMode="auto">
          <a:xfrm>
            <a:off x="4643438" y="928688"/>
            <a:ext cx="450056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Дитячі будинки сімейного типу –20 ( 130 дітей);</a:t>
            </a:r>
            <a:endParaRPr lang="en-US" sz="150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дітей-сиріт у сімейних формах виховання - </a:t>
            </a:r>
            <a:r>
              <a:rPr lang="ru-RU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90,5%</a:t>
            </a: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 патронатні сім’ї для 6 дітей;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патронатний догляд отримали 15 дітей;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кошти міста облаштовано Центр для </a:t>
            </a:r>
            <a:r>
              <a:rPr lang="ru-RU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сімей з</a:t>
            </a:r>
          </a:p>
          <a:p>
            <a:pPr>
              <a:lnSpc>
                <a:spcPct val="90000"/>
              </a:lnSpc>
            </a:pPr>
            <a:r>
              <a:rPr lang="ru-RU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дітьми – переселенців зі Сходу України </a:t>
            </a: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58 осіб;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відкрито відділення соціальної адаптації та підготовки до самостійного життя для хлопчиків;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відновлено 100 посад фахівців із соціальної роботи;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45 % збільшено кількість сімей, охоплених соціальними послугами</a:t>
            </a:r>
            <a:r>
              <a:rPr lang="uk-UA" sz="1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Прямоугольник 22"/>
          <p:cNvSpPr>
            <a:spLocks noChangeArrowheads="1"/>
          </p:cNvSpPr>
          <p:nvPr/>
        </p:nvSpPr>
        <p:spPr bwMode="auto">
          <a:xfrm>
            <a:off x="214313" y="4500563"/>
            <a:ext cx="4500562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дитячих будинки сімейного типу – 12 дітей;</a:t>
            </a:r>
            <a:endParaRPr lang="en-US" sz="160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91% 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дітей-сиріт у сімейних формах виховання;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патронатні сім’ї для 12 дітей;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відкриття Центру для 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сімей з дітьми – </a:t>
            </a:r>
          </a:p>
          <a:p>
            <a:pPr>
              <a:lnSpc>
                <a:spcPct val="90000"/>
              </a:lnSpc>
            </a:pP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переселенців зі Сходу України 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вул. Каштанова, 6-а)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відділення соціальної адаптації та підготовки до самостійного життя для дівчат;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latin typeface="Calibri" pitchFamily="34" charset="0"/>
              </a:rPr>
              <a:t> 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надано соціально-психологічну допомогу 578 родинам учасників АТО. </a:t>
            </a:r>
          </a:p>
          <a:p>
            <a:endParaRPr lang="uk-UA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1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1" name="Прямоугольник 23"/>
          <p:cNvSpPr>
            <a:spLocks noChangeArrowheads="1"/>
          </p:cNvSpPr>
          <p:nvPr/>
        </p:nvSpPr>
        <p:spPr bwMode="auto">
          <a:xfrm>
            <a:off x="4573588" y="4325938"/>
            <a:ext cx="4498975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дитячі будинки сімейного типу – 24 (166 дітей);</a:t>
            </a:r>
            <a:endParaRPr lang="en-US" sz="160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дітей-сиріт влаштовано до сімейних форм виховання;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патронатних сімей для 30 дітей;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розвиток центрів підтримки сім</a:t>
            </a:r>
            <a:r>
              <a:rPr lang="en-U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 в </a:t>
            </a:r>
            <a:r>
              <a:rPr lang="uk-UA" sz="16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кожному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районі Києва;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відкриття соціального гуртожитку для 30 підлітків;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охоплення усіх дітей з числа сімей учасників АТО, вимушених переселенців зі Сходу України, АР Крим адресною соціальною підтримкою.</a:t>
            </a:r>
          </a:p>
        </p:txBody>
      </p:sp>
      <p:pic>
        <p:nvPicPr>
          <p:cNvPr id="14338" name="Picture 2" descr="http://www.univer.kharkov.ua/images/redactor/anons/2013-08-15/pimage_12746553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3519488"/>
            <a:ext cx="1214437" cy="882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rot="5400000">
            <a:off x="1607344" y="3607594"/>
            <a:ext cx="5930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4313" y="3857625"/>
            <a:ext cx="871537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0" y="-28575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uk-UA" altLang="ru-RU" sz="2800" b="1">
                <a:latin typeface="Times New Roman" pitchFamily="18" charset="0"/>
                <a:cs typeface="Times New Roman" pitchFamily="18" charset="0"/>
              </a:rPr>
              <a:t>Освіта: </a:t>
            </a:r>
            <a:r>
              <a:rPr lang="uk-UA" altLang="ru-RU" sz="2400" b="1">
                <a:latin typeface="Times New Roman" pitchFamily="18" charset="0"/>
                <a:cs typeface="Times New Roman" pitchFamily="18" charset="0"/>
              </a:rPr>
              <a:t>Удосконалення мережі навчальних закладів</a:t>
            </a:r>
            <a:endParaRPr lang="en-US" alt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47813" y="765175"/>
            <a:ext cx="1500187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27763" y="692150"/>
            <a:ext cx="1500187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00188" y="4143375"/>
            <a:ext cx="1500187" cy="285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uk-UA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72188" y="4143375"/>
            <a:ext cx="2286000" cy="285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ПЕРСПЕКТИВИ</a:t>
            </a:r>
            <a:endParaRPr lang="uk-UA" dirty="0"/>
          </a:p>
        </p:txBody>
      </p:sp>
      <p:sp>
        <p:nvSpPr>
          <p:cNvPr id="15368" name="Прямоугольник 20"/>
          <p:cNvSpPr>
            <a:spLocks noChangeArrowheads="1"/>
          </p:cNvSpPr>
          <p:nvPr/>
        </p:nvSpPr>
        <p:spPr bwMode="auto">
          <a:xfrm>
            <a:off x="250825" y="1557338"/>
            <a:ext cx="4357688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b="1">
                <a:latin typeface="Times New Roman" pitchFamily="18" charset="0"/>
              </a:rPr>
              <a:t> </a:t>
            </a:r>
            <a:r>
              <a:rPr lang="uk-UA" altLang="ru-RU">
                <a:latin typeface="Times New Roman" pitchFamily="18" charset="0"/>
              </a:rPr>
              <a:t>Нові навчальні заклади - 0</a:t>
            </a:r>
          </a:p>
          <a:p>
            <a:pPr>
              <a:buFontTx/>
              <a:buChar char="•"/>
            </a:pPr>
            <a:r>
              <a:rPr lang="uk-UA" altLang="ru-RU">
                <a:latin typeface="Times New Roman" pitchFamily="18" charset="0"/>
              </a:rPr>
              <a:t> Непрацюючі дитсадки - 99</a:t>
            </a:r>
          </a:p>
          <a:p>
            <a:pPr>
              <a:buFontTx/>
              <a:buChar char="•"/>
            </a:pPr>
            <a:r>
              <a:rPr lang="uk-UA" altLang="ru-RU">
                <a:latin typeface="Times New Roman" pitchFamily="18" charset="0"/>
              </a:rPr>
              <a:t> Невиконання забудовниками соціальних зобов'язань</a:t>
            </a:r>
          </a:p>
          <a:p>
            <a:pPr>
              <a:buFontTx/>
              <a:buChar char="•"/>
            </a:pPr>
            <a:endParaRPr lang="ru-RU" altLang="ru-RU" sz="1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Прямоугольник 21"/>
          <p:cNvSpPr>
            <a:spLocks noChangeArrowheads="1"/>
          </p:cNvSpPr>
          <p:nvPr/>
        </p:nvSpPr>
        <p:spPr bwMode="auto">
          <a:xfrm>
            <a:off x="4786313" y="1341438"/>
            <a:ext cx="435768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uk-UA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Відновлено</a:t>
            </a:r>
            <a:r>
              <a:rPr lang="uk-UA" altLang="ru-RU" b="1" dirty="0" smtClean="0">
                <a:latin typeface="Times New Roman" pitchFamily="18" charset="0"/>
              </a:rPr>
              <a:t> </a:t>
            </a:r>
            <a:r>
              <a:rPr lang="uk-UA" altLang="ru-RU" b="1" dirty="0">
                <a:latin typeface="Times New Roman" pitchFamily="18" charset="0"/>
              </a:rPr>
              <a:t>8 </a:t>
            </a:r>
            <a:r>
              <a:rPr lang="uk-UA" altLang="ru-RU" dirty="0">
                <a:latin typeface="Times New Roman" pitchFamily="18" charset="0"/>
              </a:rPr>
              <a:t>дитсадків</a:t>
            </a: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Створено</a:t>
            </a:r>
            <a:r>
              <a:rPr lang="uk-UA" altLang="ru-RU" b="1" dirty="0" smtClean="0">
                <a:latin typeface="Times New Roman" pitchFamily="18" charset="0"/>
              </a:rPr>
              <a:t> </a:t>
            </a:r>
            <a:r>
              <a:rPr lang="uk-UA" altLang="ru-RU" b="1" dirty="0">
                <a:latin typeface="Times New Roman" pitchFamily="18" charset="0"/>
              </a:rPr>
              <a:t>74</a:t>
            </a:r>
            <a:r>
              <a:rPr lang="uk-UA" altLang="ru-RU" dirty="0">
                <a:latin typeface="Times New Roman" pitchFamily="18" charset="0"/>
              </a:rPr>
              <a:t> додаткові групи для дошкільнят (=12 дитсадків)</a:t>
            </a: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Виділено</a:t>
            </a:r>
            <a:r>
              <a:rPr lang="uk-UA" altLang="ru-RU" b="1" dirty="0" smtClean="0">
                <a:latin typeface="Times New Roman" pitchFamily="18" charset="0"/>
              </a:rPr>
              <a:t> </a:t>
            </a:r>
            <a:r>
              <a:rPr lang="uk-UA" altLang="ru-RU" b="1" dirty="0">
                <a:latin typeface="Times New Roman" pitchFamily="18" charset="0"/>
              </a:rPr>
              <a:t>230 млн. грн. </a:t>
            </a:r>
            <a:r>
              <a:rPr lang="uk-UA" altLang="ru-RU" dirty="0">
                <a:latin typeface="Times New Roman" pitchFamily="18" charset="0"/>
              </a:rPr>
              <a:t>на будівництво та реконструкцію навчальних закладів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70" name="Прямоугольник 22"/>
          <p:cNvSpPr>
            <a:spLocks noChangeArrowheads="1"/>
          </p:cNvSpPr>
          <p:nvPr/>
        </p:nvSpPr>
        <p:spPr bwMode="auto">
          <a:xfrm>
            <a:off x="214313" y="4500563"/>
            <a:ext cx="421322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>
                <a:latin typeface="Times New Roman" pitchFamily="18" charset="0"/>
              </a:rPr>
              <a:t> Будівництво </a:t>
            </a:r>
            <a:r>
              <a:rPr lang="uk-UA" altLang="ru-RU" b="1">
                <a:latin typeface="Times New Roman" pitchFamily="18" charset="0"/>
              </a:rPr>
              <a:t>2-х</a:t>
            </a:r>
            <a:r>
              <a:rPr lang="uk-UA" altLang="ru-RU">
                <a:latin typeface="Times New Roman" pitchFamily="18" charset="0"/>
              </a:rPr>
              <a:t> дитсадків (500 місць)</a:t>
            </a:r>
          </a:p>
          <a:p>
            <a:pPr>
              <a:buFontTx/>
              <a:buChar char="•"/>
            </a:pPr>
            <a:r>
              <a:rPr lang="uk-UA" altLang="ru-RU">
                <a:latin typeface="Times New Roman" pitchFamily="18" charset="0"/>
              </a:rPr>
              <a:t> Реконструкція </a:t>
            </a:r>
            <a:r>
              <a:rPr lang="uk-UA" altLang="ru-RU" b="1">
                <a:latin typeface="Times New Roman" pitchFamily="18" charset="0"/>
              </a:rPr>
              <a:t>1</a:t>
            </a:r>
            <a:r>
              <a:rPr lang="uk-UA" altLang="ru-RU">
                <a:latin typeface="Times New Roman" pitchFamily="18" charset="0"/>
              </a:rPr>
              <a:t> школи (1000 місць)</a:t>
            </a:r>
          </a:p>
          <a:p>
            <a:pPr>
              <a:buFontTx/>
              <a:buChar char="•"/>
            </a:pPr>
            <a:r>
              <a:rPr lang="uk-UA" altLang="ru-RU">
                <a:latin typeface="Times New Roman" pitchFamily="18" charset="0"/>
              </a:rPr>
              <a:t> Відновлення </a:t>
            </a:r>
            <a:r>
              <a:rPr lang="uk-UA" altLang="ru-RU" b="1">
                <a:latin typeface="Times New Roman" pitchFamily="18" charset="0"/>
              </a:rPr>
              <a:t>5</a:t>
            </a:r>
            <a:r>
              <a:rPr lang="uk-UA" altLang="ru-RU">
                <a:latin typeface="Times New Roman" pitchFamily="18" charset="0"/>
              </a:rPr>
              <a:t> дитсадків на </a:t>
            </a:r>
            <a:r>
              <a:rPr lang="ru-RU" altLang="ru-RU" b="1">
                <a:latin typeface="Times New Roman" pitchFamily="18" charset="0"/>
              </a:rPr>
              <a:t>19</a:t>
            </a:r>
            <a:r>
              <a:rPr lang="uk-UA" altLang="ru-RU">
                <a:latin typeface="Times New Roman" pitchFamily="18" charset="0"/>
              </a:rPr>
              <a:t> груп (</a:t>
            </a:r>
            <a:r>
              <a:rPr lang="ru-RU" altLang="ru-RU">
                <a:latin typeface="Times New Roman" pitchFamily="18" charset="0"/>
              </a:rPr>
              <a:t>365</a:t>
            </a:r>
            <a:r>
              <a:rPr lang="uk-UA" altLang="ru-RU">
                <a:latin typeface="Times New Roman" pitchFamily="18" charset="0"/>
              </a:rPr>
              <a:t> місць)</a:t>
            </a:r>
          </a:p>
          <a:p>
            <a:pPr>
              <a:buFontTx/>
              <a:buChar char="•"/>
            </a:pPr>
            <a:r>
              <a:rPr lang="uk-UA" altLang="ru-RU">
                <a:latin typeface="Times New Roman" pitchFamily="18" charset="0"/>
              </a:rPr>
              <a:t> Відновлення  </a:t>
            </a:r>
            <a:r>
              <a:rPr lang="uk-UA" altLang="ru-RU" b="1">
                <a:latin typeface="Times New Roman" pitchFamily="18" charset="0"/>
              </a:rPr>
              <a:t>69</a:t>
            </a:r>
            <a:r>
              <a:rPr lang="uk-UA" altLang="ru-RU">
                <a:latin typeface="Times New Roman" pitchFamily="18" charset="0"/>
              </a:rPr>
              <a:t> груп на </a:t>
            </a:r>
            <a:r>
              <a:rPr lang="uk-UA" altLang="ru-RU" b="1">
                <a:latin typeface="Times New Roman" pitchFamily="18" charset="0"/>
              </a:rPr>
              <a:t>1380</a:t>
            </a:r>
            <a:r>
              <a:rPr lang="uk-UA" altLang="ru-RU">
                <a:latin typeface="Times New Roman" pitchFamily="18" charset="0"/>
              </a:rPr>
              <a:t> місць у працюючих дитсадках</a:t>
            </a:r>
          </a:p>
          <a:p>
            <a:endParaRPr lang="uk-UA" altLang="ru-RU" sz="1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altLang="ru-RU" sz="1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1" name="Прямоугольник 23"/>
          <p:cNvSpPr>
            <a:spLocks noChangeArrowheads="1"/>
          </p:cNvSpPr>
          <p:nvPr/>
        </p:nvSpPr>
        <p:spPr bwMode="auto">
          <a:xfrm>
            <a:off x="4643438" y="4500563"/>
            <a:ext cx="424973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Відкриття </a:t>
            </a:r>
            <a:r>
              <a:rPr lang="uk-UA" altLang="ru-RU" dirty="0">
                <a:latin typeface="Times New Roman" pitchFamily="18" charset="0"/>
              </a:rPr>
              <a:t>нових комунальних  навчальних закладів</a:t>
            </a:r>
            <a:endParaRPr lang="en-US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Створення </a:t>
            </a:r>
            <a:r>
              <a:rPr lang="uk-UA" altLang="ru-RU" dirty="0">
                <a:latin typeface="Times New Roman" pitchFamily="18" charset="0"/>
              </a:rPr>
              <a:t>додаткових місць для дошкільнят</a:t>
            </a: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Впровадження </a:t>
            </a:r>
            <a:r>
              <a:rPr lang="uk-UA" altLang="ru-RU" dirty="0">
                <a:latin typeface="Times New Roman" pitchFamily="18" charset="0"/>
              </a:rPr>
              <a:t>електронної картки учня</a:t>
            </a: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Залучення </a:t>
            </a:r>
            <a:r>
              <a:rPr lang="uk-UA" altLang="ru-RU" dirty="0" err="1">
                <a:latin typeface="Times New Roman" pitchFamily="18" charset="0"/>
              </a:rPr>
              <a:t>позабюджених</a:t>
            </a:r>
            <a:r>
              <a:rPr lang="uk-UA" altLang="ru-RU" dirty="0">
                <a:latin typeface="Times New Roman" pitchFamily="18" charset="0"/>
              </a:rPr>
              <a:t> коштів на модернізацію навчальних закладів (5 млн. євро)</a:t>
            </a:r>
          </a:p>
          <a:p>
            <a:pPr>
              <a:buFont typeface="Wingdings" pitchFamily="2" charset="2"/>
              <a:buChar char="ü"/>
            </a:pPr>
            <a:endParaRPr lang="uk-UA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rot="5400000">
            <a:off x="1607344" y="3607594"/>
            <a:ext cx="5930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038" y="4437063"/>
            <a:ext cx="8715375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46038" y="12065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uk-UA" altLang="ru-RU" sz="2800" b="1">
                <a:latin typeface="Times New Roman" pitchFamily="18" charset="0"/>
                <a:cs typeface="Times New Roman" pitchFamily="18" charset="0"/>
              </a:rPr>
              <a:t>Освіта: 	Прозорість та діалог з громадою</a:t>
            </a:r>
            <a:endParaRPr lang="en-US" alt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47813" y="765175"/>
            <a:ext cx="1500187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27763" y="692150"/>
            <a:ext cx="1500187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00188" y="4645025"/>
            <a:ext cx="1500187" cy="285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uk-UA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45150" y="4645025"/>
            <a:ext cx="2286000" cy="285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ПЕРСПЕКТИВИ</a:t>
            </a:r>
            <a:endParaRPr lang="uk-UA" dirty="0"/>
          </a:p>
        </p:txBody>
      </p:sp>
      <p:sp>
        <p:nvSpPr>
          <p:cNvPr id="16392" name="Прямоугольник 20"/>
          <p:cNvSpPr>
            <a:spLocks noChangeArrowheads="1"/>
          </p:cNvSpPr>
          <p:nvPr/>
        </p:nvSpPr>
        <p:spPr bwMode="auto">
          <a:xfrm>
            <a:off x="214313" y="1333500"/>
            <a:ext cx="435768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b="1" dirty="0">
                <a:latin typeface="Times New Roman" pitchFamily="18" charset="0"/>
              </a:rPr>
              <a:t> </a:t>
            </a:r>
            <a:r>
              <a:rPr lang="uk-UA" altLang="ru-RU" dirty="0">
                <a:latin typeface="Times New Roman" pitchFamily="18" charset="0"/>
              </a:rPr>
              <a:t>Інформація про фінансування навчальних закладів – закрита та </a:t>
            </a:r>
            <a:r>
              <a:rPr lang="uk-UA" altLang="ru-RU" dirty="0" smtClean="0">
                <a:latin typeface="Times New Roman" pitchFamily="18" charset="0"/>
              </a:rPr>
              <a:t>непрозора</a:t>
            </a: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Електронний </a:t>
            </a:r>
            <a:r>
              <a:rPr lang="uk-UA" altLang="ru-RU" dirty="0">
                <a:latin typeface="Times New Roman" pitchFamily="18" charset="0"/>
              </a:rPr>
              <a:t>запис у дошкільні навчальні заклади - недосконалий</a:t>
            </a: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Відсутній </a:t>
            </a:r>
            <a:r>
              <a:rPr lang="uk-UA" altLang="ru-RU" dirty="0">
                <a:latin typeface="Times New Roman" pitchFamily="18" charset="0"/>
              </a:rPr>
              <a:t>діалог з </a:t>
            </a:r>
            <a:r>
              <a:rPr lang="uk-UA" altLang="ru-RU" dirty="0" smtClean="0">
                <a:latin typeface="Times New Roman" pitchFamily="18" charset="0"/>
              </a:rPr>
              <a:t>громадою</a:t>
            </a: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Прямоугольник 21"/>
          <p:cNvSpPr>
            <a:spLocks noChangeArrowheads="1"/>
          </p:cNvSpPr>
          <p:nvPr/>
        </p:nvSpPr>
        <p:spPr bwMode="auto">
          <a:xfrm>
            <a:off x="4718050" y="1146175"/>
            <a:ext cx="4140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Створено </a:t>
            </a:r>
            <a:r>
              <a:rPr lang="uk-UA" altLang="ru-RU" dirty="0">
                <a:latin typeface="Times New Roman" pitchFamily="18" charset="0"/>
              </a:rPr>
              <a:t>інтерактивну карту навчальних закладів (Електронний паспорт кожного навчального закладу</a:t>
            </a:r>
            <a:r>
              <a:rPr lang="uk-UA" altLang="ru-RU" dirty="0" smtClean="0">
                <a:latin typeface="Times New Roman" pitchFamily="18" charset="0"/>
              </a:rPr>
              <a:t>)</a:t>
            </a: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Удосконалено </a:t>
            </a:r>
            <a:r>
              <a:rPr lang="uk-UA" altLang="ru-RU" dirty="0">
                <a:latin typeface="Times New Roman" pitchFamily="18" charset="0"/>
              </a:rPr>
              <a:t>систему електронного запису до ДНЗ (Інформація про завантаженість ДНЗ, Інформація про типи ДНЗ)</a:t>
            </a: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Налагоджено </a:t>
            </a:r>
            <a:r>
              <a:rPr lang="uk-UA" altLang="ru-RU" dirty="0">
                <a:latin typeface="Times New Roman" pitchFamily="18" charset="0"/>
              </a:rPr>
              <a:t>співпрацю з батьківською громадськістю, асоціаціями освітян, профспілками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6394" name="Прямоугольник 22"/>
          <p:cNvSpPr>
            <a:spLocks noChangeArrowheads="1"/>
          </p:cNvSpPr>
          <p:nvPr/>
        </p:nvSpPr>
        <p:spPr bwMode="auto">
          <a:xfrm>
            <a:off x="190500" y="4930775"/>
            <a:ext cx="4213225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dirty="0">
                <a:latin typeface="Times New Roman" pitchFamily="18" charset="0"/>
              </a:rPr>
              <a:t> Розробка нової цільової програми «Освіта Києва</a:t>
            </a:r>
            <a:r>
              <a:rPr lang="uk-UA" altLang="ru-RU" dirty="0" smtClean="0">
                <a:latin typeface="Times New Roman" pitchFamily="18" charset="0"/>
              </a:rPr>
              <a:t>»</a:t>
            </a: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>
                <a:latin typeface="Times New Roman" pitchFamily="18" charset="0"/>
              </a:rPr>
              <a:t> </a:t>
            </a:r>
            <a:r>
              <a:rPr lang="uk-UA" altLang="ru-RU" dirty="0" smtClean="0">
                <a:latin typeface="Times New Roman" pitchFamily="18" charset="0"/>
              </a:rPr>
              <a:t>Відкритий відбір директорів навчальних закладів (</a:t>
            </a:r>
            <a:r>
              <a:rPr lang="uk-UA" altLang="ru-RU" dirty="0">
                <a:latin typeface="Times New Roman" pitchFamily="18" charset="0"/>
              </a:rPr>
              <a:t>пілотний проект</a:t>
            </a:r>
            <a:r>
              <a:rPr lang="uk-UA" altLang="ru-RU" dirty="0" smtClean="0">
                <a:latin typeface="Times New Roman" pitchFamily="18" charset="0"/>
              </a:rPr>
              <a:t>)</a:t>
            </a:r>
            <a:endParaRPr lang="uk-UA" altLang="ru-RU" dirty="0">
              <a:latin typeface="Times New Roman" pitchFamily="18" charset="0"/>
            </a:endParaRPr>
          </a:p>
          <a:p>
            <a:r>
              <a:rPr lang="uk-UA" altLang="ru-RU" dirty="0">
                <a:latin typeface="Times New Roman" pitchFamily="18" charset="0"/>
              </a:rPr>
              <a:t> </a:t>
            </a:r>
          </a:p>
          <a:p>
            <a:endParaRPr lang="uk-UA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Прямоугольник 23"/>
          <p:cNvSpPr>
            <a:spLocks noChangeArrowheads="1"/>
          </p:cNvSpPr>
          <p:nvPr/>
        </p:nvSpPr>
        <p:spPr bwMode="auto">
          <a:xfrm>
            <a:off x="4667250" y="5024438"/>
            <a:ext cx="42497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uk-UA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b="1" dirty="0">
                <a:latin typeface="Times New Roman" pitchFamily="18" charset="0"/>
              </a:rPr>
              <a:t> </a:t>
            </a:r>
            <a:r>
              <a:rPr lang="uk-UA" altLang="ru-RU" dirty="0" smtClean="0">
                <a:latin typeface="Times New Roman" pitchFamily="18" charset="0"/>
              </a:rPr>
              <a:t>Зміна </a:t>
            </a:r>
            <a:r>
              <a:rPr lang="uk-UA" altLang="ru-RU" dirty="0">
                <a:latin typeface="Times New Roman" pitchFamily="18" charset="0"/>
              </a:rPr>
              <a:t>механізму фінансування освіти за принципом «гроші ходять за дитиною»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2" name="Прямая со стрелкой 8"/>
          <p:cNvCxnSpPr>
            <a:cxnSpLocks noChangeShapeType="1"/>
          </p:cNvCxnSpPr>
          <p:nvPr/>
        </p:nvCxnSpPr>
        <p:spPr bwMode="auto">
          <a:xfrm>
            <a:off x="4573588" y="642938"/>
            <a:ext cx="69850" cy="5881687"/>
          </a:xfrm>
          <a:prstGeom prst="straightConnector1">
            <a:avLst/>
          </a:prstGeom>
          <a:noFill/>
          <a:ln w="38100" algn="ctr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38100" dir="5400000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107950" y="68263"/>
            <a:ext cx="90360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uk-UA" altLang="ru-RU" sz="2800" b="1">
                <a:latin typeface="Times New Roman" pitchFamily="18" charset="0"/>
                <a:cs typeface="Times New Roman" pitchFamily="18" charset="0"/>
              </a:rPr>
              <a:t>Підтримка приватної освіти</a:t>
            </a:r>
            <a:endParaRPr lang="en-US" alt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58888" y="1341438"/>
            <a:ext cx="1500187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11863" y="1341438"/>
            <a:ext cx="1500187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Прямоугольник 20"/>
          <p:cNvSpPr>
            <a:spLocks noChangeArrowheads="1"/>
          </p:cNvSpPr>
          <p:nvPr/>
        </p:nvSpPr>
        <p:spPr bwMode="auto">
          <a:xfrm>
            <a:off x="323850" y="1916113"/>
            <a:ext cx="3960813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sz="2400" b="1" dirty="0">
                <a:latin typeface="Times New Roman" pitchFamily="18" charset="0"/>
              </a:rPr>
              <a:t> </a:t>
            </a:r>
            <a:r>
              <a:rPr lang="uk-UA" altLang="ru-RU" dirty="0">
                <a:latin typeface="Times New Roman" pitchFamily="18" charset="0"/>
              </a:rPr>
              <a:t>Підтримка на державному та міському рівні – відсутня </a:t>
            </a: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Скорочення </a:t>
            </a:r>
            <a:r>
              <a:rPr lang="uk-UA" altLang="ru-RU" dirty="0">
                <a:latin typeface="Times New Roman" pitchFamily="18" charset="0"/>
              </a:rPr>
              <a:t>кількості приватних навчальних закладів.</a:t>
            </a:r>
          </a:p>
          <a:p>
            <a:pPr>
              <a:buFontTx/>
              <a:buChar char="•"/>
            </a:pPr>
            <a:endParaRPr lang="uk-UA" altLang="ru-RU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Посилення </a:t>
            </a:r>
            <a:r>
              <a:rPr lang="uk-UA" altLang="ru-RU" dirty="0">
                <a:latin typeface="Times New Roman" pitchFamily="18" charset="0"/>
              </a:rPr>
              <a:t>навантаження на мережу комунальних закладів освіти</a:t>
            </a:r>
          </a:p>
          <a:p>
            <a:pPr>
              <a:buFontTx/>
              <a:buChar char="•"/>
            </a:pP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Прямоугольник 21"/>
          <p:cNvSpPr>
            <a:spLocks noChangeArrowheads="1"/>
          </p:cNvSpPr>
          <p:nvPr/>
        </p:nvSpPr>
        <p:spPr bwMode="auto">
          <a:xfrm>
            <a:off x="4859338" y="1874838"/>
            <a:ext cx="4070350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 sz="2400" dirty="0"/>
              <a:t> </a:t>
            </a:r>
            <a:r>
              <a:rPr lang="ru-RU" altLang="ru-RU" dirty="0" err="1" smtClean="0">
                <a:latin typeface="Times New Roman" pitchFamily="18" charset="0"/>
              </a:rPr>
              <a:t>Орендна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ставка на </a:t>
            </a:r>
            <a:r>
              <a:rPr lang="ru-RU" altLang="ru-RU" dirty="0" err="1">
                <a:latin typeface="Times New Roman" pitchFamily="18" charset="0"/>
              </a:rPr>
              <a:t>комунальне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майно</a:t>
            </a:r>
            <a:r>
              <a:rPr lang="ru-RU" altLang="ru-RU" dirty="0">
                <a:latin typeface="Times New Roman" pitchFamily="18" charset="0"/>
              </a:rPr>
              <a:t> – 1 грн. </a:t>
            </a:r>
          </a:p>
          <a:p>
            <a:endParaRPr lang="ru-RU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</a:rPr>
              <a:t>Положення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Конституції</a:t>
            </a:r>
            <a:r>
              <a:rPr lang="ru-RU" altLang="ru-RU" dirty="0">
                <a:latin typeface="Times New Roman" pitchFamily="18" charset="0"/>
              </a:rPr>
              <a:t> про </a:t>
            </a:r>
            <a:r>
              <a:rPr lang="ru-RU" altLang="ru-RU" dirty="0" err="1">
                <a:latin typeface="Times New Roman" pitchFamily="18" charset="0"/>
              </a:rPr>
              <a:t>забезпечення</a:t>
            </a:r>
            <a:r>
              <a:rPr lang="ru-RU" altLang="ru-RU" dirty="0">
                <a:latin typeface="Times New Roman" pitchFamily="18" charset="0"/>
              </a:rPr>
              <a:t> прав </a:t>
            </a:r>
            <a:r>
              <a:rPr lang="ru-RU" altLang="ru-RU" dirty="0" err="1">
                <a:latin typeface="Times New Roman" pitchFamily="18" charset="0"/>
              </a:rPr>
              <a:t>громадян</a:t>
            </a:r>
            <a:r>
              <a:rPr lang="ru-RU" altLang="ru-RU" dirty="0">
                <a:latin typeface="Times New Roman" pitchFamily="18" charset="0"/>
              </a:rPr>
              <a:t> на </a:t>
            </a:r>
            <a:r>
              <a:rPr lang="ru-RU" altLang="ru-RU" dirty="0" err="1">
                <a:latin typeface="Times New Roman" pitchFamily="18" charset="0"/>
              </a:rPr>
              <a:t>освіту</a:t>
            </a:r>
            <a:r>
              <a:rPr lang="ru-RU" altLang="ru-RU" dirty="0">
                <a:latin typeface="Times New Roman" pitchFamily="18" charset="0"/>
              </a:rPr>
              <a:t> та </a:t>
            </a:r>
            <a:r>
              <a:rPr lang="ru-RU" altLang="ru-RU" dirty="0" err="1">
                <a:latin typeface="Times New Roman" pitchFamily="18" charset="0"/>
              </a:rPr>
              <a:t>рівні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умови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розвитку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всіх</a:t>
            </a:r>
            <a:r>
              <a:rPr lang="ru-RU" altLang="ru-RU" dirty="0">
                <a:latin typeface="Times New Roman" pitchFamily="18" charset="0"/>
              </a:rPr>
              <a:t> форм </a:t>
            </a:r>
            <a:r>
              <a:rPr lang="ru-RU" altLang="ru-RU" dirty="0" err="1">
                <a:latin typeface="Times New Roman" pitchFamily="18" charset="0"/>
              </a:rPr>
              <a:t>власності</a:t>
            </a:r>
            <a:r>
              <a:rPr lang="ru-RU" altLang="ru-RU" dirty="0">
                <a:latin typeface="Times New Roman" pitchFamily="18" charset="0"/>
              </a:rPr>
              <a:t>  - </a:t>
            </a:r>
            <a:r>
              <a:rPr lang="ru-RU" altLang="ru-RU" dirty="0" err="1" smtClean="0">
                <a:latin typeface="Times New Roman" pitchFamily="18" charset="0"/>
              </a:rPr>
              <a:t>виконано</a:t>
            </a:r>
            <a:endParaRPr lang="ru-RU" altLang="ru-RU" dirty="0">
              <a:latin typeface="Times New Roman" pitchFamily="18" charset="0"/>
            </a:endParaRPr>
          </a:p>
          <a:p>
            <a:endParaRPr lang="ru-RU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Рівність </a:t>
            </a:r>
            <a:r>
              <a:rPr lang="uk-UA" altLang="ru-RU" dirty="0">
                <a:latin typeface="Times New Roman" pitchFamily="18" charset="0"/>
              </a:rPr>
              <a:t>права на освіту – </a:t>
            </a:r>
            <a:r>
              <a:rPr lang="uk-UA" altLang="ru-RU" dirty="0" smtClean="0">
                <a:latin typeface="Times New Roman" pitchFamily="18" charset="0"/>
              </a:rPr>
              <a:t>відновлено </a:t>
            </a:r>
            <a:endParaRPr lang="uk-UA" altLang="ru-RU" dirty="0">
              <a:latin typeface="Times New Roman" pitchFamily="18" charset="0"/>
            </a:endParaRPr>
          </a:p>
          <a:p>
            <a:pPr marL="742950" lvl="1" indent="-285750">
              <a:buFontTx/>
              <a:buChar char="•"/>
            </a:pPr>
            <a:endParaRPr lang="uk-UA" altLang="ru-RU" sz="2400" dirty="0">
              <a:latin typeface="Times New Roman" pitchFamily="18" charset="0"/>
            </a:endParaRPr>
          </a:p>
          <a:p>
            <a:endParaRPr lang="ru-RU" alt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Прямая со стрелкой 8"/>
          <p:cNvCxnSpPr>
            <a:cxnSpLocks noChangeShapeType="1"/>
          </p:cNvCxnSpPr>
          <p:nvPr/>
        </p:nvCxnSpPr>
        <p:spPr bwMode="auto">
          <a:xfrm>
            <a:off x="4573588" y="1236663"/>
            <a:ext cx="69850" cy="5287962"/>
          </a:xfrm>
          <a:prstGeom prst="straightConnector1">
            <a:avLst/>
          </a:prstGeom>
          <a:noFill/>
          <a:ln w="38100" algn="ctr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38100" dir="5400000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11113" y="-49213"/>
            <a:ext cx="914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uk-UA" altLang="ru-RU" sz="2800" b="1">
                <a:latin typeface="Times New Roman" pitchFamily="18" charset="0"/>
                <a:cs typeface="Times New Roman" pitchFamily="18" charset="0"/>
              </a:rPr>
              <a:t>Покращення якості харчування у навчальних закладах </a:t>
            </a:r>
            <a:endParaRPr lang="en-US" alt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20825" y="1093788"/>
            <a:ext cx="1500188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45213" y="1093788"/>
            <a:ext cx="1498600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Прямоугольник 20"/>
          <p:cNvSpPr>
            <a:spLocks noChangeArrowheads="1"/>
          </p:cNvSpPr>
          <p:nvPr/>
        </p:nvSpPr>
        <p:spPr bwMode="auto">
          <a:xfrm>
            <a:off x="323850" y="1630363"/>
            <a:ext cx="3960813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b="1" dirty="0" smtClean="0">
                <a:latin typeface="Times New Roman" pitchFamily="18" charset="0"/>
              </a:rPr>
              <a:t> Різні</a:t>
            </a:r>
            <a:r>
              <a:rPr lang="uk-UA" altLang="ru-RU" dirty="0" smtClean="0">
                <a:latin typeface="Times New Roman" pitchFamily="18" charset="0"/>
              </a:rPr>
              <a:t> </a:t>
            </a:r>
            <a:r>
              <a:rPr lang="uk-UA" altLang="ru-RU" dirty="0">
                <a:latin typeface="Times New Roman" pitchFamily="18" charset="0"/>
              </a:rPr>
              <a:t>ціни на одні й ті ж продукти харчування у різних районах (на приклад, 1 кг картоплі за 4 грн. у Печерському р-ні та 8 грн. у </a:t>
            </a:r>
            <a:r>
              <a:rPr lang="uk-UA" altLang="ru-RU" dirty="0" err="1">
                <a:latin typeface="Times New Roman" pitchFamily="18" charset="0"/>
              </a:rPr>
              <a:t>Святошинскому</a:t>
            </a:r>
            <a:r>
              <a:rPr lang="uk-UA" altLang="ru-RU" dirty="0">
                <a:latin typeface="Times New Roman" pitchFamily="18" charset="0"/>
              </a:rPr>
              <a:t> р-ні.)</a:t>
            </a: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Завищені </a:t>
            </a:r>
            <a:r>
              <a:rPr lang="uk-UA" altLang="ru-RU" dirty="0">
                <a:latin typeface="Times New Roman" pitchFamily="18" charset="0"/>
              </a:rPr>
              <a:t>ціни (від 20 до 80%) на окремі групи </a:t>
            </a:r>
            <a:r>
              <a:rPr lang="uk-UA" altLang="ru-RU" dirty="0" smtClean="0">
                <a:latin typeface="Times New Roman" pitchFamily="18" charset="0"/>
              </a:rPr>
              <a:t>товарів</a:t>
            </a: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90</a:t>
            </a:r>
            <a:r>
              <a:rPr lang="uk-UA" altLang="ru-RU" dirty="0">
                <a:latin typeface="Times New Roman" pitchFamily="18" charset="0"/>
              </a:rPr>
              <a:t>% </a:t>
            </a:r>
            <a:r>
              <a:rPr lang="uk-UA" altLang="ru-RU" dirty="0" err="1">
                <a:latin typeface="Times New Roman" pitchFamily="18" charset="0"/>
              </a:rPr>
              <a:t>закупівель</a:t>
            </a:r>
            <a:r>
              <a:rPr lang="uk-UA" altLang="ru-RU" dirty="0">
                <a:latin typeface="Times New Roman" pitchFamily="18" charset="0"/>
              </a:rPr>
              <a:t> – через посередників </a:t>
            </a: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</a:t>
            </a:r>
            <a:r>
              <a:rPr lang="en-US" altLang="ru-RU" dirty="0" smtClean="0">
                <a:latin typeface="Times New Roman" pitchFamily="18" charset="0"/>
              </a:rPr>
              <a:t>4</a:t>
            </a:r>
            <a:r>
              <a:rPr lang="uk-UA" altLang="ru-RU" dirty="0">
                <a:latin typeface="Times New Roman" pitchFamily="18" charset="0"/>
              </a:rPr>
              <a:t>0 млн. грн. кредиторської заборгованості </a:t>
            </a:r>
            <a:endParaRPr lang="uk-UA" altLang="ru-RU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Прямоугольник 21"/>
          <p:cNvSpPr>
            <a:spLocks noChangeArrowheads="1"/>
          </p:cNvSpPr>
          <p:nvPr/>
        </p:nvSpPr>
        <p:spPr bwMode="auto">
          <a:xfrm>
            <a:off x="4859338" y="1484313"/>
            <a:ext cx="40703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sz="2400" dirty="0">
                <a:latin typeface="Times New Roman" pitchFamily="18" charset="0"/>
              </a:rPr>
              <a:t> </a:t>
            </a:r>
            <a:r>
              <a:rPr lang="uk-UA" altLang="ru-RU" dirty="0">
                <a:latin typeface="Times New Roman" pitchFamily="18" charset="0"/>
              </a:rPr>
              <a:t>Закупівлі за </a:t>
            </a:r>
            <a:r>
              <a:rPr lang="uk-UA" altLang="ru-RU" b="1" dirty="0">
                <a:latin typeface="Times New Roman" pitchFamily="18" charset="0"/>
              </a:rPr>
              <a:t>рамковими</a:t>
            </a:r>
            <a:r>
              <a:rPr lang="uk-UA" altLang="ru-RU" dirty="0">
                <a:latin typeface="Times New Roman" pitchFamily="18" charset="0"/>
              </a:rPr>
              <a:t> </a:t>
            </a:r>
            <a:r>
              <a:rPr lang="uk-UA" altLang="ru-RU" dirty="0" smtClean="0">
                <a:latin typeface="Times New Roman" pitchFamily="18" charset="0"/>
              </a:rPr>
              <a:t>угодами</a:t>
            </a:r>
            <a:endParaRPr lang="uk-UA" altLang="ru-RU" dirty="0">
              <a:latin typeface="Times New Roman" pitchFamily="18" charset="0"/>
            </a:endParaRPr>
          </a:p>
          <a:p>
            <a:pPr marL="742950" lvl="1" indent="-285750"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b="1" dirty="0" smtClean="0">
                <a:latin typeface="Times New Roman" pitchFamily="18" charset="0"/>
              </a:rPr>
              <a:t> Єдина</a:t>
            </a:r>
            <a:r>
              <a:rPr lang="uk-UA" altLang="ru-RU" dirty="0" smtClean="0">
                <a:latin typeface="Times New Roman" pitchFamily="18" charset="0"/>
              </a:rPr>
              <a:t> </a:t>
            </a:r>
            <a:r>
              <a:rPr lang="uk-UA" altLang="ru-RU" dirty="0">
                <a:latin typeface="Times New Roman" pitchFamily="18" charset="0"/>
              </a:rPr>
              <a:t>рамкова ціна на продукти харчування в усіх </a:t>
            </a:r>
            <a:r>
              <a:rPr lang="uk-UA" altLang="ru-RU" dirty="0" smtClean="0">
                <a:latin typeface="Times New Roman" pitchFamily="18" charset="0"/>
              </a:rPr>
              <a:t>районах</a:t>
            </a: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Зменшення </a:t>
            </a:r>
            <a:r>
              <a:rPr lang="uk-UA" altLang="ru-RU" dirty="0">
                <a:latin typeface="Times New Roman" pitchFamily="18" charset="0"/>
              </a:rPr>
              <a:t>залежності від </a:t>
            </a:r>
            <a:r>
              <a:rPr lang="uk-UA" altLang="ru-RU" dirty="0" smtClean="0">
                <a:latin typeface="Times New Roman" pitchFamily="18" charset="0"/>
              </a:rPr>
              <a:t>посередників</a:t>
            </a: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Відкриті </a:t>
            </a:r>
            <a:r>
              <a:rPr lang="uk-UA" altLang="ru-RU" dirty="0">
                <a:latin typeface="Times New Roman" pitchFamily="18" charset="0"/>
              </a:rPr>
              <a:t>та прозорі конкурсні торги </a:t>
            </a:r>
          </a:p>
          <a:p>
            <a:endParaRPr lang="ru-RU" alt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Прямая со стрелкой 8"/>
          <p:cNvCxnSpPr>
            <a:cxnSpLocks noChangeShapeType="1"/>
          </p:cNvCxnSpPr>
          <p:nvPr/>
        </p:nvCxnSpPr>
        <p:spPr bwMode="auto">
          <a:xfrm>
            <a:off x="4573588" y="1236663"/>
            <a:ext cx="69850" cy="5287962"/>
          </a:xfrm>
          <a:prstGeom prst="straightConnector1">
            <a:avLst/>
          </a:prstGeom>
          <a:noFill/>
          <a:ln w="38100" algn="ctr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38100" dir="5400000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11113" y="-49213"/>
            <a:ext cx="914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uk-UA" altLang="ru-RU" sz="2800" b="1">
                <a:latin typeface="Times New Roman" pitchFamily="18" charset="0"/>
                <a:cs typeface="Times New Roman" pitchFamily="18" charset="0"/>
              </a:rPr>
              <a:t>Освіта: 	Нові виклики  </a:t>
            </a:r>
            <a:endParaRPr lang="en-US" alt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20825" y="1093788"/>
            <a:ext cx="1500188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45213" y="1093788"/>
            <a:ext cx="1498600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Прямоугольник 20"/>
          <p:cNvSpPr>
            <a:spLocks noChangeArrowheads="1"/>
          </p:cNvSpPr>
          <p:nvPr/>
        </p:nvSpPr>
        <p:spPr bwMode="auto">
          <a:xfrm>
            <a:off x="323850" y="1630363"/>
            <a:ext cx="3960813" cy="266534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04775" indent="-104775" fontAlgn="auto">
              <a:spcAft>
                <a:spcPts val="0"/>
              </a:spcAft>
              <a:defRPr/>
            </a:pPr>
            <a:r>
              <a:rPr lang="uk-UA" altLang="ru-RU" sz="1800" b="1" dirty="0" smtClean="0">
                <a:latin typeface="Times New Roman" pitchFamily="18" charset="0"/>
              </a:rPr>
              <a:t>12 </a:t>
            </a:r>
            <a:r>
              <a:rPr lang="uk-UA" altLang="ru-RU" sz="1800" b="1" dirty="0">
                <a:latin typeface="Times New Roman" pitchFamily="18" charset="0"/>
              </a:rPr>
              <a:t>тис</a:t>
            </a:r>
            <a:r>
              <a:rPr lang="uk-UA" altLang="ru-RU" sz="1800" b="1" dirty="0" smtClean="0">
                <a:latin typeface="Times New Roman" pitchFamily="18" charset="0"/>
              </a:rPr>
              <a:t>. дошкільнят та школярів прибули із зони АТО </a:t>
            </a:r>
            <a:r>
              <a:rPr lang="ru-RU" altLang="ru-RU" sz="1600" dirty="0" smtClean="0">
                <a:latin typeface="Times New Roman" pitchFamily="18" charset="0"/>
              </a:rPr>
              <a:t>–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altLang="ru-RU" sz="1600" dirty="0" smtClean="0">
                <a:latin typeface="Times New Roman" pitchFamily="18" charset="0"/>
              </a:rPr>
              <a:t> </a:t>
            </a:r>
            <a:r>
              <a:rPr lang="ru-RU" altLang="ru-RU" sz="1600" dirty="0" err="1" smtClean="0">
                <a:latin typeface="Times New Roman" pitchFamily="18" charset="0"/>
              </a:rPr>
              <a:t>фінансування</a:t>
            </a:r>
            <a:r>
              <a:rPr lang="ru-RU" altLang="ru-RU" sz="1600" dirty="0" smtClean="0">
                <a:latin typeface="Times New Roman" pitchFamily="18" charset="0"/>
              </a:rPr>
              <a:t> у рамках </a:t>
            </a:r>
            <a:r>
              <a:rPr lang="ru-RU" altLang="ru-RU" sz="1600" dirty="0" err="1" smtClean="0">
                <a:latin typeface="Times New Roman" pitchFamily="18" charset="0"/>
              </a:rPr>
              <a:t>державної</a:t>
            </a:r>
            <a:r>
              <a:rPr lang="ru-RU" altLang="ru-RU" sz="1600" dirty="0" smtClean="0">
                <a:latin typeface="Times New Roman" pitchFamily="18" charset="0"/>
              </a:rPr>
              <a:t> </a:t>
            </a:r>
            <a:r>
              <a:rPr lang="ru-RU" altLang="ru-RU" sz="1600" dirty="0" err="1" smtClean="0">
                <a:latin typeface="Times New Roman" pitchFamily="18" charset="0"/>
              </a:rPr>
              <a:t>освітньої</a:t>
            </a:r>
            <a:r>
              <a:rPr lang="ru-RU" altLang="ru-RU" sz="1600" dirty="0" smtClean="0">
                <a:latin typeface="Times New Roman" pitchFamily="18" charset="0"/>
              </a:rPr>
              <a:t> </a:t>
            </a:r>
            <a:r>
              <a:rPr lang="ru-RU" altLang="ru-RU" sz="1600" dirty="0" err="1" smtClean="0">
                <a:latin typeface="Times New Roman" pitchFamily="18" charset="0"/>
              </a:rPr>
              <a:t>субвенції</a:t>
            </a:r>
            <a:r>
              <a:rPr lang="ru-RU" altLang="ru-RU" sz="1600" dirty="0" smtClean="0">
                <a:latin typeface="Times New Roman" pitchFamily="18" charset="0"/>
              </a:rPr>
              <a:t> – 0</a:t>
            </a:r>
            <a:endParaRPr lang="uk-UA" altLang="ru-RU" sz="1800" dirty="0">
              <a:latin typeface="Times New Roman" pitchFamily="18" charset="0"/>
            </a:endParaRPr>
          </a:p>
          <a:p>
            <a:pPr marL="104775" indent="-104775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uk-UA" altLang="ru-RU" sz="1800" b="1" dirty="0" smtClean="0">
                <a:latin typeface="Times New Roman" pitchFamily="18" charset="0"/>
              </a:rPr>
              <a:t>Діти </a:t>
            </a:r>
            <a:r>
              <a:rPr lang="uk-UA" altLang="ru-RU" sz="1800" b="1" dirty="0">
                <a:latin typeface="Times New Roman" pitchFamily="18" charset="0"/>
              </a:rPr>
              <a:t>киян – учасників </a:t>
            </a:r>
            <a:r>
              <a:rPr lang="uk-UA" altLang="ru-RU" sz="1800" b="1" dirty="0" smtClean="0">
                <a:latin typeface="Times New Roman" pitchFamily="18" charset="0"/>
              </a:rPr>
              <a:t>АТО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uk-UA" altLang="ru-RU" sz="1800" b="1" dirty="0">
                <a:latin typeface="Times New Roman" pitchFamily="18" charset="0"/>
              </a:rPr>
              <a:t> </a:t>
            </a:r>
            <a:endParaRPr lang="uk-UA" altLang="ru-RU" sz="1800" b="1" dirty="0" smtClean="0">
              <a:latin typeface="Times New Roman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uk-UA" altLang="ru-RU" sz="1800" dirty="0" smtClean="0">
                <a:latin typeface="Times New Roman" pitchFamily="18" charset="0"/>
              </a:rPr>
              <a:t>Пільги – 0 </a:t>
            </a:r>
            <a:endParaRPr lang="ru-RU" altLang="ru-RU" sz="1800" dirty="0">
              <a:latin typeface="Times New Roman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uk-UA" altLang="ru-RU" sz="1800" dirty="0">
              <a:latin typeface="Times New Roman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Прямоугольник 21"/>
          <p:cNvSpPr>
            <a:spLocks noChangeArrowheads="1"/>
          </p:cNvSpPr>
          <p:nvPr/>
        </p:nvSpPr>
        <p:spPr bwMode="auto">
          <a:xfrm>
            <a:off x="4859338" y="1484313"/>
            <a:ext cx="407035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sz="2400" dirty="0">
                <a:latin typeface="Times New Roman" pitchFamily="18" charset="0"/>
              </a:rPr>
              <a:t> </a:t>
            </a:r>
            <a:r>
              <a:rPr lang="uk-UA" altLang="ru-RU" dirty="0">
                <a:latin typeface="Times New Roman" pitchFamily="18" charset="0"/>
              </a:rPr>
              <a:t>Позачергове зарахування до навчальних </a:t>
            </a:r>
            <a:r>
              <a:rPr lang="uk-UA" altLang="ru-RU" dirty="0" smtClean="0">
                <a:latin typeface="Times New Roman" pitchFamily="18" charset="0"/>
              </a:rPr>
              <a:t>закладів</a:t>
            </a: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 smtClean="0">
                <a:latin typeface="Times New Roman" pitchFamily="18" charset="0"/>
              </a:rPr>
              <a:t> Безкоштовне </a:t>
            </a:r>
            <a:r>
              <a:rPr lang="uk-UA" altLang="ru-RU" dirty="0">
                <a:latin typeface="Times New Roman" pitchFamily="18" charset="0"/>
              </a:rPr>
              <a:t>харчування у школах (додатково з бюджету 3,8 млн. грн.)</a:t>
            </a:r>
          </a:p>
          <a:p>
            <a:pPr>
              <a:buFontTx/>
              <a:buChar char="•"/>
            </a:pPr>
            <a:endParaRPr lang="uk-UA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>
                <a:latin typeface="Times New Roman" pitchFamily="18" charset="0"/>
              </a:rPr>
              <a:t> Оздоровлення та відпочинок за рахунок бюджету Києва (додатково 2 млн. грн.)</a:t>
            </a:r>
            <a:endParaRPr lang="ru-RU" altLang="ru-RU" dirty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uk-UA" altLang="ru-RU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>
            <a:off x="1607344" y="3607594"/>
            <a:ext cx="5930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214313" y="3857625"/>
            <a:ext cx="871537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-28575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2000" b="1" dirty="0">
                <a:latin typeface="Times New Roman" pitchFamily="18" charset="0"/>
                <a:ea typeface="+mj-ea"/>
                <a:cs typeface="Times New Roman" pitchFamily="18" charset="0"/>
              </a:rPr>
              <a:t>Культура: активізація мистецько-концертної діяльності   </a:t>
            </a:r>
            <a:endParaRPr lang="en-US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25" y="571500"/>
            <a:ext cx="1500188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00" y="571500"/>
            <a:ext cx="1500188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88" y="4143375"/>
            <a:ext cx="1500187" cy="285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72188" y="4143375"/>
            <a:ext cx="2286000" cy="285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ПЕРСПЕКТИВИ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1000125"/>
            <a:ext cx="4214813" cy="2986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Мистецько-культурні заходи міста – пахнуть нафталіном.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Міські культурні заходи - виключно за кошти місцевого бюджету. ( 2013 р.   – </a:t>
            </a:r>
            <a:r>
              <a:rPr lang="uk-UA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млн.  грн. )</a:t>
            </a:r>
            <a:endParaRPr lang="uk-UA" sz="1600" dirty="0">
              <a:solidFill>
                <a:schemeClr val="tx2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Роками накопичена кредиторська заборгованість (</a:t>
            </a:r>
            <a:r>
              <a:rPr lang="uk-UA" sz="16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20 013,66 тис. грн. )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Кількість виступів муніципальних установ - </a:t>
            </a:r>
            <a:r>
              <a:rPr lang="uk-UA" sz="16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290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концертів на рік.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3" y="1003300"/>
            <a:ext cx="4500562" cy="3194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Європейський формат міських свят: Новорічно-різдвяні заходи; Великдень, День Києва та ін.), акцент на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art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 партнерство з громадськими організаціями та бізнесом: місто – визначає концепцію та надає організаційно-інформаційну підтримку, ГО – реалізація, бізнес -  фінансова підтримка.</a:t>
            </a:r>
          </a:p>
          <a:p>
            <a:pPr marL="28575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 використання бюджетних коштів: (2014 – 2015 рр. за 2,5 млн. грн.) </a:t>
            </a:r>
          </a:p>
          <a:p>
            <a:pPr marL="28575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виступів збільшено удвічі.</a:t>
            </a:r>
          </a:p>
          <a:p>
            <a:pPr marL="28575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4500563"/>
            <a:ext cx="4286250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механізму більш ефективного та раціонального розподілу коштів в галузі культури.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Пошук позабюджетних коштів та міжнародних грантів.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художньої ради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4500563"/>
            <a:ext cx="4500562" cy="1173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10253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Київ – Східноєвропейська культурна столиця;</a:t>
            </a:r>
          </a:p>
          <a:p>
            <a:pPr marL="171450" indent="-171450">
              <a:lnSpc>
                <a:spcPct val="90000"/>
              </a:lnSpc>
              <a:buFont typeface="Wingdings" pitchFamily="2" charset="2"/>
              <a:buChar char="§"/>
            </a:pPr>
            <a:endParaRPr lang="uk-UA" sz="1600">
              <a:solidFill>
                <a:srgbClr val="10253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10253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Максимальна залученість киян до культурно-мистецьких продуктів. </a:t>
            </a:r>
          </a:p>
          <a:p>
            <a:pPr marL="171450" indent="-171450">
              <a:lnSpc>
                <a:spcPct val="90000"/>
              </a:lnSpc>
            </a:pPr>
            <a:endParaRPr lang="uk-UA" sz="1400" b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4572000" y="981075"/>
            <a:ext cx="71438" cy="5543550"/>
          </a:xfrm>
          <a:prstGeom prst="straightConnector1">
            <a:avLst/>
          </a:prstGeom>
          <a:noFill/>
          <a:ln w="38100" algn="ctr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38100" dir="5400000" rotWithShape="0">
              <a:srgbClr val="000000">
                <a:alpha val="39999"/>
              </a:srgbClr>
            </a:outerShdw>
          </a:effectLst>
          <a:extLst/>
        </p:spPr>
      </p:cxnSp>
      <p:cxnSp>
        <p:nvCxnSpPr>
          <p:cNvPr id="11" name="Прямая со стрелкой 10"/>
          <p:cNvCxnSpPr/>
          <p:nvPr/>
        </p:nvCxnSpPr>
        <p:spPr>
          <a:xfrm>
            <a:off x="214313" y="3857625"/>
            <a:ext cx="871537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uk-UA" altLang="ru-RU" sz="2800" b="1">
                <a:latin typeface="Times New Roman" pitchFamily="18" charset="0"/>
                <a:cs typeface="Times New Roman" pitchFamily="18" charset="0"/>
              </a:rPr>
              <a:t>Культура: </a:t>
            </a:r>
            <a:r>
              <a:rPr lang="uk-UA" altLang="ru-RU" sz="2400" b="1">
                <a:latin typeface="Times New Roman" pitchFamily="18" charset="0"/>
                <a:cs typeface="Times New Roman" pitchFamily="18" charset="0"/>
              </a:rPr>
              <a:t>відродження закладів культури та мистецтва </a:t>
            </a:r>
            <a:endParaRPr lang="en-US" alt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47813" y="908050"/>
            <a:ext cx="1500187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56325" y="908050"/>
            <a:ext cx="1500188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00188" y="4143375"/>
            <a:ext cx="1500187" cy="285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uk-UA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72188" y="4143375"/>
            <a:ext cx="2286000" cy="285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ПЕРСПЕКТИВИ</a:t>
            </a:r>
            <a:endParaRPr lang="uk-UA" dirty="0"/>
          </a:p>
        </p:txBody>
      </p:sp>
      <p:sp>
        <p:nvSpPr>
          <p:cNvPr id="21512" name="Прямоугольник 20"/>
          <p:cNvSpPr>
            <a:spLocks noChangeArrowheads="1"/>
          </p:cNvSpPr>
          <p:nvPr/>
        </p:nvSpPr>
        <p:spPr bwMode="auto">
          <a:xfrm>
            <a:off x="260350" y="1412875"/>
            <a:ext cx="41767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dirty="0">
                <a:solidFill>
                  <a:srgbClr val="031F43"/>
                </a:solidFill>
                <a:latin typeface="Times New Roman" pitchFamily="18" charset="0"/>
              </a:rPr>
              <a:t>Театр на Подолі - довгобуд з 1992 року</a:t>
            </a:r>
            <a:r>
              <a:rPr lang="uk-UA" altLang="ru-RU" dirty="0" smtClean="0">
                <a:solidFill>
                  <a:srgbClr val="031F43"/>
                </a:solidFill>
                <a:latin typeface="Times New Roman" pitchFamily="18" charset="0"/>
              </a:rPr>
              <a:t>.</a:t>
            </a:r>
          </a:p>
          <a:p>
            <a:endParaRPr lang="uk-UA" altLang="ru-RU" dirty="0" smtClean="0">
              <a:solidFill>
                <a:srgbClr val="031F43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uk-UA" altLang="ru-RU" dirty="0">
              <a:solidFill>
                <a:srgbClr val="031F43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>
                <a:solidFill>
                  <a:srgbClr val="031F43"/>
                </a:solidFill>
                <a:latin typeface="Times New Roman" pitchFamily="18" charset="0"/>
              </a:rPr>
              <a:t>Втрачені культурні цінності.</a:t>
            </a:r>
          </a:p>
          <a:p>
            <a:pPr>
              <a:buFontTx/>
              <a:buChar char="•"/>
            </a:pPr>
            <a:endParaRPr lang="uk-UA" altLang="ru-RU" dirty="0">
              <a:solidFill>
                <a:srgbClr val="031F43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uk-UA" altLang="ru-RU" dirty="0">
                <a:solidFill>
                  <a:srgbClr val="031F43"/>
                </a:solidFill>
                <a:latin typeface="Times New Roman" pitchFamily="18" charset="0"/>
              </a:rPr>
              <a:t>Занедбані заклади культури </a:t>
            </a:r>
          </a:p>
          <a:p>
            <a:endParaRPr lang="ru-RU" altLang="ru-RU" b="1" dirty="0">
              <a:solidFill>
                <a:srgbClr val="031F43"/>
              </a:solidFill>
              <a:latin typeface="Times New Roman" pitchFamily="18" charset="0"/>
            </a:endParaRPr>
          </a:p>
        </p:txBody>
      </p:sp>
      <p:sp>
        <p:nvSpPr>
          <p:cNvPr id="4108" name="Прямоугольник 21"/>
          <p:cNvSpPr>
            <a:spLocks noChangeArrowheads="1"/>
          </p:cNvSpPr>
          <p:nvPr/>
        </p:nvSpPr>
        <p:spPr bwMode="auto">
          <a:xfrm>
            <a:off x="4786313" y="1341438"/>
            <a:ext cx="4106862" cy="2492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altLang="ru-RU" sz="1600" dirty="0">
                <a:solidFill>
                  <a:srgbClr val="031F43"/>
                </a:solidFill>
                <a:latin typeface="Times New Roman" pitchFamily="18" charset="0"/>
              </a:rPr>
              <a:t>Залучення позабюджетних джерел </a:t>
            </a:r>
            <a:r>
              <a:rPr lang="uk-UA" altLang="ru-RU" sz="1600" dirty="0" smtClean="0">
                <a:solidFill>
                  <a:srgbClr val="031F43"/>
                </a:solidFill>
                <a:latin typeface="Times New Roman" pitchFamily="18" charset="0"/>
              </a:rPr>
              <a:t>фінансування на реконструкцію Театру на Подолі ( </a:t>
            </a:r>
            <a:r>
              <a:rPr lang="uk-UA" altLang="ru-RU" sz="1600" b="1" dirty="0">
                <a:solidFill>
                  <a:srgbClr val="031F43"/>
                </a:solidFill>
                <a:latin typeface="Times New Roman" pitchFamily="18" charset="0"/>
              </a:rPr>
              <a:t>150 млн. грн</a:t>
            </a:r>
            <a:r>
              <a:rPr lang="uk-UA" altLang="ru-RU" sz="1600" b="1" dirty="0" smtClean="0">
                <a:solidFill>
                  <a:srgbClr val="031F43"/>
                </a:solidFill>
                <a:latin typeface="Times New Roman" pitchFamily="18" charset="0"/>
              </a:rPr>
              <a:t>.)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altLang="ru-RU" sz="1600" dirty="0" smtClean="0">
                <a:solidFill>
                  <a:srgbClr val="031F43"/>
                </a:solidFill>
                <a:latin typeface="Times New Roman" pitchFamily="18" charset="0"/>
              </a:rPr>
              <a:t>Повернення меблів Шоколадному будиночку, картин Музею Ханенків, втрачених під час ІІ Світової війни.</a:t>
            </a:r>
            <a:endParaRPr lang="uk-UA" altLang="ru-RU" sz="1600" dirty="0">
              <a:solidFill>
                <a:srgbClr val="031F43"/>
              </a:solidFill>
              <a:latin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altLang="ru-RU" sz="1600" dirty="0" smtClean="0">
                <a:solidFill>
                  <a:srgbClr val="031F43"/>
                </a:solidFill>
                <a:latin typeface="Times New Roman" pitchFamily="18" charset="0"/>
              </a:rPr>
              <a:t>Відновлення Малої Опери як осередку культурного життя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ru-RU" b="1" dirty="0">
              <a:solidFill>
                <a:srgbClr val="031F43"/>
              </a:solidFill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ru-RU" altLang="ru-RU" sz="1000" dirty="0">
              <a:latin typeface="Times New Roman" pitchFamily="18" charset="0"/>
            </a:endParaRPr>
          </a:p>
        </p:txBody>
      </p:sp>
      <p:sp>
        <p:nvSpPr>
          <p:cNvPr id="4109" name="Прямоугольник 22"/>
          <p:cNvSpPr>
            <a:spLocks noChangeArrowheads="1"/>
          </p:cNvSpPr>
          <p:nvPr/>
        </p:nvSpPr>
        <p:spPr bwMode="auto">
          <a:xfrm>
            <a:off x="250825" y="4724400"/>
            <a:ext cx="4213225" cy="20812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благодійні концерти на підтримку та розвиток міських закладів культури. </a:t>
            </a:r>
          </a:p>
          <a:p>
            <a:pPr marL="285750" indent="-28575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ru-RU" dirty="0" smtClean="0">
                <a:solidFill>
                  <a:srgbClr val="031F43"/>
                </a:solidFill>
                <a:latin typeface="Times New Roman" pitchFamily="18" charset="0"/>
              </a:rPr>
              <a:t>розробка концепції розвитку музеїв </a:t>
            </a:r>
          </a:p>
          <a:p>
            <a:pPr marL="285750" indent="-28575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ru-RU" dirty="0" smtClean="0">
                <a:solidFill>
                  <a:srgbClr val="031F43"/>
                </a:solidFill>
                <a:latin typeface="Times New Roman" pitchFamily="18" charset="0"/>
              </a:rPr>
              <a:t>Нові форми звітування перед громадою вищих мистецьких навчальних закладів. </a:t>
            </a:r>
            <a:endParaRPr lang="en-US" altLang="ru-RU" dirty="0">
              <a:solidFill>
                <a:srgbClr val="031F43"/>
              </a:solidFill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0" name="Прямоугольник 23"/>
          <p:cNvSpPr>
            <a:spLocks noChangeArrowheads="1"/>
          </p:cNvSpPr>
          <p:nvPr/>
        </p:nvSpPr>
        <p:spPr bwMode="auto">
          <a:xfrm>
            <a:off x="4787900" y="4652963"/>
            <a:ext cx="4105275" cy="9239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ru-RU" dirty="0">
                <a:latin typeface="Times New Roman" pitchFamily="18" charset="0"/>
              </a:rPr>
              <a:t> 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 творчого потенціалу муніципальних митців та культурно-мистецьких закладів столиці.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>
            <a:off x="1607344" y="3607594"/>
            <a:ext cx="5930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214313" y="3857625"/>
            <a:ext cx="871537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-28575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2800" b="1" dirty="0"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lang="uk-UA" sz="2800" b="1" dirty="0" err="1">
                <a:latin typeface="Times New Roman" pitchFamily="18" charset="0"/>
                <a:ea typeface="+mj-ea"/>
                <a:cs typeface="Times New Roman" pitchFamily="18" charset="0"/>
              </a:rPr>
              <a:t>хорона</a:t>
            </a:r>
            <a:r>
              <a:rPr lang="uk-UA" sz="2800" b="1" dirty="0">
                <a:latin typeface="Times New Roman" pitchFamily="18" charset="0"/>
                <a:ea typeface="+mj-ea"/>
                <a:cs typeface="Times New Roman" pitchFamily="18" charset="0"/>
              </a:rPr>
              <a:t> культурної спадщини столиці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25" y="571500"/>
            <a:ext cx="1500188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00" y="571500"/>
            <a:ext cx="1500188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88" y="3859213"/>
            <a:ext cx="1500187" cy="285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0288" y="3859213"/>
            <a:ext cx="2286000" cy="285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ПЕРСПЕКТИВИ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1000125"/>
            <a:ext cx="4357688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Пам'ятки охорони культурної спадщини - у аварійному стані.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Співпраця з будівельниками та археологами – 0.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2013 р. - 50 перевірок, 54 приписи, 13 акти про вчинення правопорушення, 4 постанови про накладання фінансових санкцій на 391 тис.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кредиторська заборгованість за  ремонтно-реставраційні роботи - 2 562, 4 тис.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Відсутній діалог з громадою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857250"/>
            <a:ext cx="4465638" cy="3917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розроблена модель співпраці археологів, забудовника та міста на Поштовій пл.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Впровадження програми 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ознакування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пам'яток культурної спадщини.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Складено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реєстрр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ОКС,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аварійному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Виділено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2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обєкти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Садиба Мурашка - 600 тис грн., встановлено охоронну дошку, об’єкт по вул. Волоська 2/19/21 - 871 тис. грн.)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2014-15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 85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приписи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33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41 акт про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38 постанов про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накладання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оснсових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санкцій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2 034 500 грн.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кредиторська заборгованість погашена повністю!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Консультативна рада – реальний механізм співпраці з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громадскістю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4176713"/>
            <a:ext cx="4500562" cy="3703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Розробка програми з консервації та музеєфікації археологічного об’єкту на Поштовій пл.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Підготовка облікової документації для надання статусу пам’ятки на Поштовій пл.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40 об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культурної спадщини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ознаковано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Моніторинг ОКС, що у незадовільному стані, вжиття заходів із збереження пам’яток, залучення громадськості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Розробка інституту громадських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інсекторів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uk-UA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1850" y="4167188"/>
            <a:ext cx="4500563" cy="3302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Відкриття підземного музею Середньовічного Києва на Поштовій пл. 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1000-1500 інформаційних табличок та 250-500 охоронних дощок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ОКС.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створення благодійного фонду щодо реставрації пам’яток. 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Розробка механізму повернення до комунальної власності пам’яток, які більше 3 років перебувають без належного догляду та руйнуються,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Створення постійно діючої комісії з питань охорони пам’яток із залученням відповідних структурних підрозділів КМДА.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uk-UA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1673</Words>
  <Application>Microsoft Office PowerPoint</Application>
  <PresentationFormat>Экран (4:3)</PresentationFormat>
  <Paragraphs>263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Досягнення у гуманітарній сфері столиці за рік роботи мера Віталія Кличка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Вовк</dc:creator>
  <cp:lastModifiedBy>adm2</cp:lastModifiedBy>
  <cp:revision>58</cp:revision>
  <dcterms:created xsi:type="dcterms:W3CDTF">2015-06-04T09:57:41Z</dcterms:created>
  <dcterms:modified xsi:type="dcterms:W3CDTF">2015-07-13T13:33:09Z</dcterms:modified>
</cp:coreProperties>
</file>