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07" autoAdjust="0"/>
  </p:normalViewPr>
  <p:slideViewPr>
    <p:cSldViewPr>
      <p:cViewPr>
        <p:scale>
          <a:sx n="78" d="100"/>
          <a:sy n="78" d="100"/>
        </p:scale>
        <p:origin x="-114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728CB2-F31A-4938-8F7D-C9EDC08F198A}" type="datetimeFigureOut">
              <a:rPr lang="uk-UA"/>
              <a:pPr>
                <a:defRPr/>
              </a:pPr>
              <a:t>14.07.2015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B7FACD7-26FF-4F73-8BDF-AB989C70889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8153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6D745F-5939-4751-AEE7-B806C8B34342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9144B-4C78-4948-B4C7-AC63218943A1}" type="datetimeFigureOut">
              <a:rPr lang="uk-UA"/>
              <a:pPr>
                <a:defRPr/>
              </a:pPr>
              <a:t>14.07.2015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36EE9-108A-474D-8D63-D1BB1DA2424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7BD77-8B01-4FD4-B231-087E5577FB0C}" type="datetimeFigureOut">
              <a:rPr lang="uk-UA"/>
              <a:pPr>
                <a:defRPr/>
              </a:pPr>
              <a:t>14.07.2015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31E18-842F-4B1D-AD5B-E88894CE867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B3EFF-1144-42DA-A124-E787BA37DFA7}" type="datetimeFigureOut">
              <a:rPr lang="uk-UA"/>
              <a:pPr>
                <a:defRPr/>
              </a:pPr>
              <a:t>14.07.2015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C04CA-66FE-4B80-839A-160D183317A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EF7BA-71B1-488D-BEFE-237C49C12BAB}" type="datetimeFigureOut">
              <a:rPr lang="uk-UA"/>
              <a:pPr>
                <a:defRPr/>
              </a:pPr>
              <a:t>14.07.2015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ED149-5C2F-47C0-AE72-CD8054054F2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D7AB6-D11C-4888-9885-4396EF9E7F04}" type="datetimeFigureOut">
              <a:rPr lang="uk-UA"/>
              <a:pPr>
                <a:defRPr/>
              </a:pPr>
              <a:t>14.07.2015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E9877-5BDC-46CE-906F-97D64BDDD4C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E0331-ED66-4263-941F-F9E2B4A5E3D5}" type="datetimeFigureOut">
              <a:rPr lang="uk-UA"/>
              <a:pPr>
                <a:defRPr/>
              </a:pPr>
              <a:t>14.07.2015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5DA1A-ECC6-4B7A-8D95-7568D943BCE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2D2C8-01CB-4DA4-B46A-21D05BD1E5A4}" type="datetimeFigureOut">
              <a:rPr lang="uk-UA"/>
              <a:pPr>
                <a:defRPr/>
              </a:pPr>
              <a:t>14.07.2015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24E41-0A23-46F9-85C8-42DC4D381C0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32F01-9B31-442C-9C81-A75051B4F8C2}" type="datetimeFigureOut">
              <a:rPr lang="uk-UA"/>
              <a:pPr>
                <a:defRPr/>
              </a:pPr>
              <a:t>14.07.2015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034AD-6AF5-480F-8DCF-B982F5FBA85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DE19-E4B0-45E7-9682-622FEAB9AC4E}" type="datetimeFigureOut">
              <a:rPr lang="uk-UA"/>
              <a:pPr>
                <a:defRPr/>
              </a:pPr>
              <a:t>14.07.2015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9EC1E-213F-4FEE-A019-159E0FA9B92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68BE-1579-4110-89EC-F031393795AA}" type="datetimeFigureOut">
              <a:rPr lang="uk-UA"/>
              <a:pPr>
                <a:defRPr/>
              </a:pPr>
              <a:t>14.07.2015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7185B-DE9C-42F4-B95E-EE3C14C7C08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407B2-9F64-46BF-9D34-E191E9CCD432}" type="datetimeFigureOut">
              <a:rPr lang="uk-UA"/>
              <a:pPr>
                <a:defRPr/>
              </a:pPr>
              <a:t>14.07.2015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4ABD1-CFF6-4516-8F39-FF806D0EAFA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DF8525-40F7-4FB0-A5CD-EA455D42F758}" type="datetimeFigureOut">
              <a:rPr lang="uk-UA"/>
              <a:pPr>
                <a:defRPr/>
              </a:pPr>
              <a:t>14.07.2015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E3383C-708B-4965-808E-99EC4059339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/>
          <p:nvPr/>
        </p:nvCxnSpPr>
        <p:spPr>
          <a:xfrm rot="5400000">
            <a:off x="1607344" y="3607594"/>
            <a:ext cx="59309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14313" y="3857625"/>
            <a:ext cx="8715375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0" y="-285750"/>
            <a:ext cx="91440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ea typeface="+mj-ea"/>
                <a:cs typeface="Times New Roman" pitchFamily="18" charset="0"/>
              </a:rPr>
              <a:t>Служба у справах дітей та сім’ї </a:t>
            </a:r>
          </a:p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ea typeface="+mj-ea"/>
                <a:cs typeface="Times New Roman" pitchFamily="18" charset="0"/>
              </a:rPr>
              <a:t>і Київський міський центр соціальних служб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для сім’ї, дітей та молоді</a:t>
            </a:r>
            <a:endParaRPr lang="en-US" sz="16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571625" y="571500"/>
            <a:ext cx="1500188" cy="2857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БУЛО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86500" y="571500"/>
            <a:ext cx="1500188" cy="2857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СТАЛО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500188" y="4029075"/>
            <a:ext cx="1500187" cy="2857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В ПРОЦЕСІ</a:t>
            </a:r>
            <a:endParaRPr lang="uk-UA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27738" y="3960813"/>
            <a:ext cx="2286000" cy="2857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ПЕРСПЕКТИВИ</a:t>
            </a:r>
            <a:endParaRPr lang="uk-UA" dirty="0"/>
          </a:p>
        </p:txBody>
      </p:sp>
      <p:sp>
        <p:nvSpPr>
          <p:cNvPr id="25608" name="Прямоугольник 20"/>
          <p:cNvSpPr>
            <a:spLocks noChangeArrowheads="1"/>
          </p:cNvSpPr>
          <p:nvPr/>
        </p:nvSpPr>
        <p:spPr bwMode="auto">
          <a:xfrm>
            <a:off x="285750" y="1000125"/>
            <a:ext cx="435768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1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Дитячі будинки сімейного типу – 17 (112 дітей);</a:t>
            </a:r>
            <a:endParaRPr lang="en-US" sz="1600">
              <a:latin typeface="Calibri" pitchFamily="34" charset="0"/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діти-сироти у сімейних формах  виховання - </a:t>
            </a:r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88,6%</a:t>
            </a:r>
            <a:endParaRPr lang="uk-UA" sz="1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патронат не запроваджений;</a:t>
            </a:r>
          </a:p>
          <a:p>
            <a:pPr>
              <a:buFont typeface="Wingdings" pitchFamily="2" charset="2"/>
              <a:buChar char="§"/>
            </a:pP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тимчасовий захист переселенців - лише за благодійні кошти;</a:t>
            </a:r>
          </a:p>
          <a:p>
            <a:pPr>
              <a:buFont typeface="Wingdings" pitchFamily="2" charset="2"/>
              <a:buChar char="§"/>
            </a:pP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дітей кризових категорій – притулки;</a:t>
            </a:r>
          </a:p>
          <a:p>
            <a:pPr>
              <a:buFont typeface="Wingdings" pitchFamily="2" charset="2"/>
              <a:buChar char="§"/>
            </a:pP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скорочено 100 посад фахівців із соціальної роботи.</a:t>
            </a:r>
            <a:endParaRPr lang="ru-RU" sz="1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9" name="Прямоугольник 21"/>
          <p:cNvSpPr>
            <a:spLocks noChangeArrowheads="1"/>
          </p:cNvSpPr>
          <p:nvPr/>
        </p:nvSpPr>
        <p:spPr bwMode="auto">
          <a:xfrm>
            <a:off x="4643438" y="928688"/>
            <a:ext cx="4500562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Дитячі будинки сімейного типу –20 ( 130 дітей);</a:t>
            </a:r>
            <a:endParaRPr lang="en-US" sz="1500" dirty="0"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дітей-сиріт у сімейних формах виховання - 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90,5%</a:t>
            </a:r>
            <a:r>
              <a:rPr lang="uk-UA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2 патронатні сім’ї для 6 дітей;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патронатний догляд отримали 15 дітей;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Відкрито Центр </a:t>
            </a:r>
            <a:r>
              <a:rPr lang="uk-UA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сімей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1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дітьми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переселенців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Сходу </a:t>
            </a:r>
            <a:r>
              <a:rPr lang="ru-RU" sz="1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вул.Каштанова</a:t>
            </a:r>
            <a:r>
              <a:rPr lang="uk-UA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6-А);</a:t>
            </a:r>
            <a:endParaRPr lang="uk-UA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відкрито відділення соціальної адаптації та підготовки до самостійного життя для хлопчиків;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відновлено 100 посад фахівців із соціальної роботи;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45 % збільшено кількість сімей, охоплених соціальними послугами</a:t>
            </a:r>
            <a:r>
              <a:rPr lang="uk-UA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0" name="Прямоугольник 22"/>
          <p:cNvSpPr>
            <a:spLocks noChangeArrowheads="1"/>
          </p:cNvSpPr>
          <p:nvPr/>
        </p:nvSpPr>
        <p:spPr bwMode="auto">
          <a:xfrm>
            <a:off x="214313" y="4500563"/>
            <a:ext cx="4500562" cy="254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дитячих будинки сімейного типу – 12 дітей;</a:t>
            </a:r>
            <a:endParaRPr lang="en-US" sz="1600" dirty="0"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91% 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дітей-сиріт у сімейних формах виховання;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 патронатні сім’ї для 12 дітей;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відкриття спортивного майданчика для дітей (</a:t>
            </a:r>
            <a:r>
              <a:rPr lang="uk-UA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вул.Полярна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7-А)</a:t>
            </a:r>
            <a:endParaRPr lang="uk-UA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відділення соціальної адаптації та підготовки до самостійного життя для дівчат;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600" dirty="0">
                <a:latin typeface="Calibri" pitchFamily="34" charset="0"/>
              </a:rPr>
              <a:t> </a:t>
            </a:r>
            <a:r>
              <a:rPr lang="uk-UA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надання соціально-психологічної допомоги родинам </a:t>
            </a:r>
            <a:r>
              <a:rPr lang="uk-UA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учасників АТО. </a:t>
            </a:r>
          </a:p>
          <a:p>
            <a:endParaRPr lang="uk-UA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1" name="Прямоугольник 23"/>
          <p:cNvSpPr>
            <a:spLocks noChangeArrowheads="1"/>
          </p:cNvSpPr>
          <p:nvPr/>
        </p:nvSpPr>
        <p:spPr bwMode="auto">
          <a:xfrm>
            <a:off x="4573588" y="4325938"/>
            <a:ext cx="4498975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дитячі будинки сімейного типу – 24 (166 дітей);</a:t>
            </a:r>
            <a:endParaRPr lang="en-US" sz="1600"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100% </a:t>
            </a: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дітей-сиріт влаштовано до сімейних форм виховання;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 патронатних сімей для 30 дітей;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розвиток центрів підтримки сім</a:t>
            </a:r>
            <a:r>
              <a:rPr lang="en-US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ї в </a:t>
            </a:r>
            <a:r>
              <a:rPr lang="uk-UA" sz="1600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кожному</a:t>
            </a: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районі Києва;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відкриття соціального гуртожитку для 30 підлітків;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uk-UA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охоплення усіх дітей з числа сімей учасників АТО, вимушених переселенців зі Сходу України, АР Крим адресною соціальною підтримкою.</a:t>
            </a:r>
          </a:p>
        </p:txBody>
      </p:sp>
      <p:pic>
        <p:nvPicPr>
          <p:cNvPr id="14338" name="Picture 2" descr="http://www.univer.kharkov.ua/images/redactor/anons/2013-08-15/pimage_12746553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63" y="3519488"/>
            <a:ext cx="1214437" cy="882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289</Words>
  <Application>Microsoft Office PowerPoint</Application>
  <PresentationFormat>Экран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Вовк</dc:creator>
  <cp:lastModifiedBy>adm2</cp:lastModifiedBy>
  <cp:revision>59</cp:revision>
  <dcterms:created xsi:type="dcterms:W3CDTF">2015-06-04T09:57:41Z</dcterms:created>
  <dcterms:modified xsi:type="dcterms:W3CDTF">2015-07-14T06:49:09Z</dcterms:modified>
</cp:coreProperties>
</file>