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9DDEE8-9AE3-47CD-9452-AB16F91654EE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EADBE8-ED94-4CB9-AC29-DB0B4C5545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373216"/>
            <a:ext cx="8458200" cy="1222375"/>
          </a:xfrm>
        </p:spPr>
        <p:txBody>
          <a:bodyPr>
            <a:noAutofit/>
          </a:bodyPr>
          <a:lstStyle/>
          <a:p>
            <a:r>
              <a:rPr lang="uk-UA" sz="1800" dirty="0" smtClean="0"/>
              <a:t>Звіт, щодо робіт, виконаних департаментом будівництва та житлового забезпечення, на виконання доручень та вимог міського голови та громади Києва, в період з червня 2014 по червень 2015 років.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Autofit/>
          </a:bodyPr>
          <a:lstStyle/>
          <a:p>
            <a:r>
              <a:rPr lang="uk-UA" sz="1800" dirty="0" smtClean="0"/>
              <a:t>Підсумки діяльності департаменту будівництва та житлового забезпечення згідно основних напрямків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124744"/>
            <a:ext cx="3979168" cy="5199856"/>
          </a:xfrm>
        </p:spPr>
        <p:txBody>
          <a:bodyPr>
            <a:normAutofit lnSpcReduction="10000"/>
          </a:bodyPr>
          <a:lstStyle/>
          <a:p>
            <a:r>
              <a:rPr lang="uk-UA" sz="1600" dirty="0" smtClean="0"/>
              <a:t>Житлове забезпечення:</a:t>
            </a:r>
          </a:p>
          <a:p>
            <a:pPr algn="just">
              <a:buNone/>
            </a:pPr>
            <a:r>
              <a:rPr lang="uk-UA" sz="1100" dirty="0" smtClean="0"/>
              <a:t>	На сьогоднішній день на квартирному обліку в районних в місті Києві державних адміністраціях перебуває 66075 сімей та одиноких громадян, із них: 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позачерговиків – 6438 (інваліди війни, багатодітні родини, які мають 5 і більше дітей, діти-сироти, потерпілі у зв’язку з аварією на ЧАЕС, сім’ї загиблих (померлих) ветеранів війни тощо); 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першочерговиків – 24652 (матері-героїні, одинокі матері, учасники бойових дій, учасники війни, науково-педагогічні працівники тощо);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на загальній черзі  – 34985.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За 2014 рік (травень-грудень) та 2015 рік (січень-травень) Департаментом будівництва та житлового забезпечення до районних в місті Києві державних адміністрацій, установ, організацій, підприємств передано 150 житлових приміщень, із них: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у 2014 році (травень-грудень) – 48 житлових приміщень (до РДА – 34, до організацій, установ, підприємств – 14)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у 2015 році (січень-травень) – 102 житлових приміщення (до РДА – 87,  до організацій, установ, підприємств –15)</a:t>
            </a:r>
          </a:p>
          <a:p>
            <a:pPr>
              <a:buNone/>
            </a:pPr>
            <a:endParaRPr lang="uk-UA" sz="16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43400" cy="5199856"/>
          </a:xfrm>
        </p:spPr>
        <p:txBody>
          <a:bodyPr>
            <a:normAutofit lnSpcReduction="10000"/>
          </a:bodyPr>
          <a:lstStyle/>
          <a:p>
            <a:r>
              <a:rPr lang="uk-UA" sz="1600" dirty="0" smtClean="0"/>
              <a:t>Будівництво: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u="sng" dirty="0" smtClean="0"/>
              <a:t>На початок звітного періоду:</a:t>
            </a:r>
            <a:r>
              <a:rPr lang="uk-UA" sz="1100" dirty="0" smtClean="0"/>
              <a:t> у 2014 році зменшено фінансування капітальних вкладень із 347,4 млн. грн. на початку року до 178,6 млн. грн.;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у зв'язку із недостатнім фінансуванням не введено в експлуатацію жодного об’єкта за бюджетні кошти;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збільшився обсяг недобудованих об'єктів.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u="sng" dirty="0" smtClean="0"/>
              <a:t>На кінець звітного періоду:</a:t>
            </a:r>
            <a:r>
              <a:rPr lang="uk-UA" sz="1100" dirty="0" smtClean="0"/>
              <a:t> за 5 місяців 2015 року фактично виділено фінансування на капітальні вкладення в сумі 125,0 млн. грн., що у 15 разів! більше ніж за 5 місяців 2014 року;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збільшено фінансування на будівництво лікарень у 17 разів!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збільшено асигнування на фінансування капітальних вкладень по всіх галузях в цілому на 8% у порівнянні із 2014 роком;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заплановано до вводу у 2015 році 14 об‘єктів за бюджетні кошти, зокрема 2 школи, 2 садочки, 1 кінотеатр, об'єкт інженерного забезпечення обороноздатності держави, та 8 об‘єктів інженерно-транспортної інфраструктури;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Вперше за останні 3 роки виділено фінансування на капітальний ремонт житлового фонду, зокрема ліфти і сходові клітини та погашені борги минулих років.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uk-UA" sz="1100" dirty="0" smtClean="0"/>
              <a:t>Ведуться будівельні роботи на 61 об'єктах капітального будівництва, в тому числі по галузях:</a:t>
            </a:r>
          </a:p>
          <a:p>
            <a:pPr marL="571500" lvl="1" indent="-171450" algn="just">
              <a:buFont typeface="Arial" pitchFamily="34" charset="0"/>
              <a:buChar char="•"/>
            </a:pPr>
            <a:r>
              <a:rPr lang="uk-UA" sz="1100" dirty="0" smtClean="0"/>
              <a:t>20 об'єктів комунальної галузі</a:t>
            </a:r>
          </a:p>
          <a:p>
            <a:pPr marL="571500" lvl="1" indent="-171450" algn="just">
              <a:buFont typeface="Arial" pitchFamily="34" charset="0"/>
              <a:buChar char="•"/>
            </a:pPr>
            <a:r>
              <a:rPr lang="uk-UA" sz="1100" dirty="0" smtClean="0"/>
              <a:t>11 об'єктів транспорту</a:t>
            </a:r>
          </a:p>
          <a:p>
            <a:pPr marL="571500" lvl="1" indent="-171450" algn="just">
              <a:buFont typeface="Arial" pitchFamily="34" charset="0"/>
              <a:buChar char="•"/>
            </a:pPr>
            <a:r>
              <a:rPr lang="uk-UA" sz="1100" dirty="0" smtClean="0"/>
              <a:t>9 об'єктів освіти</a:t>
            </a:r>
          </a:p>
          <a:p>
            <a:pPr marL="571500" lvl="1" indent="-171450" algn="just">
              <a:buFont typeface="Arial" pitchFamily="34" charset="0"/>
              <a:buChar char="•"/>
            </a:pPr>
            <a:r>
              <a:rPr lang="uk-UA" sz="1100" dirty="0" smtClean="0"/>
              <a:t>15 об'єктів охорони здоров‘я</a:t>
            </a:r>
          </a:p>
          <a:p>
            <a:pPr marL="571500" lvl="1" indent="-171450" algn="just">
              <a:buFont typeface="Arial" pitchFamily="34" charset="0"/>
              <a:buChar char="•"/>
            </a:pPr>
            <a:r>
              <a:rPr lang="uk-UA" sz="1100" dirty="0" smtClean="0"/>
              <a:t>3 об'єкта житлового будівництва</a:t>
            </a:r>
          </a:p>
          <a:p>
            <a:pPr marL="571500" lvl="1" indent="-171450" algn="just">
              <a:buFont typeface="Arial" pitchFamily="34" charset="0"/>
              <a:buChar char="•"/>
            </a:pPr>
            <a:r>
              <a:rPr lang="uk-UA" sz="1100" dirty="0" smtClean="0"/>
              <a:t>3 об'єкта культури</a:t>
            </a:r>
          </a:p>
          <a:p>
            <a:pPr marL="171450" indent="-171450" algn="just">
              <a:buFontTx/>
              <a:buChar char="-"/>
            </a:pPr>
            <a:endParaRPr lang="ru-RU" sz="1100" dirty="0" smtClean="0"/>
          </a:p>
          <a:p>
            <a:endParaRPr lang="uk-UA" sz="11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4E3B30"/>
                </a:solidFill>
              </a:rPr>
              <a:t>Підсумки діяльності департаменту будівництва та житлового забезпечення згідно основних напрямків: Житлове забезпечення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443664" cy="51278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1100" dirty="0" smtClean="0"/>
              <a:t>З метою поліпшення житлових умов черговиків квартирного обліку за категоріями до РДА передано: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інвалідам війни – </a:t>
            </a:r>
            <a:r>
              <a:rPr lang="uk-UA" sz="1100" b="1" dirty="0" smtClean="0"/>
              <a:t>22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учасникам війни (учасникам бойових дій) – </a:t>
            </a:r>
            <a:r>
              <a:rPr lang="uk-UA" sz="1100" b="1" dirty="0" smtClean="0"/>
              <a:t>3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воїнам-інтернаціоналістам – </a:t>
            </a:r>
            <a:r>
              <a:rPr lang="uk-UA" sz="1100" b="1" dirty="0" smtClean="0"/>
              <a:t>6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багатодітним сім’ям – </a:t>
            </a:r>
            <a:r>
              <a:rPr lang="uk-UA" sz="1100" b="1" dirty="0" smtClean="0"/>
              <a:t>6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одиноким матерям – </a:t>
            </a:r>
            <a:r>
              <a:rPr lang="uk-UA" sz="1100" b="1" dirty="0" smtClean="0"/>
              <a:t>1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дітям-сиротам – </a:t>
            </a:r>
            <a:r>
              <a:rPr lang="uk-UA" sz="1100" b="1" dirty="0" smtClean="0"/>
              <a:t>2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учасникам бойових дій, залучених до АТО – </a:t>
            </a:r>
            <a:r>
              <a:rPr lang="uk-UA" sz="1100" b="1" dirty="0" smtClean="0"/>
              <a:t>1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сім</a:t>
            </a:r>
            <a:r>
              <a:rPr lang="ru-RU" sz="1100" dirty="0" smtClean="0"/>
              <a:t>’</a:t>
            </a:r>
            <a:r>
              <a:rPr lang="uk-UA" sz="1100" dirty="0" smtClean="0"/>
              <a:t>ям загиблих, померлих учасників АТО – </a:t>
            </a:r>
            <a:r>
              <a:rPr lang="uk-UA" sz="1100" b="1" dirty="0" smtClean="0"/>
              <a:t>1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сім</a:t>
            </a:r>
            <a:r>
              <a:rPr lang="en-US" sz="1100" dirty="0" smtClean="0"/>
              <a:t>’</a:t>
            </a:r>
            <a:r>
              <a:rPr lang="uk-UA" sz="1100" dirty="0" smtClean="0"/>
              <a:t>ям загиблих працівників МВС – </a:t>
            </a:r>
            <a:r>
              <a:rPr lang="uk-UA" sz="1100" b="1" dirty="0" smtClean="0"/>
              <a:t>1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потерпілі у зв'язку з аварією на ЧАЕС – </a:t>
            </a:r>
            <a:r>
              <a:rPr lang="uk-UA" sz="1100" b="1" dirty="0" smtClean="0"/>
              <a:t>1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громадянам, як мають загальні захворювання – </a:t>
            </a:r>
            <a:r>
              <a:rPr lang="uk-UA" sz="1100" b="1" dirty="0" smtClean="0"/>
              <a:t>1</a:t>
            </a:r>
            <a:r>
              <a:rPr lang="uk-UA" sz="1100" dirty="0" smtClean="0"/>
              <a:t>;</a:t>
            </a:r>
            <a:endParaRPr lang="ru-RU" sz="11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100" dirty="0" smtClean="0"/>
              <a:t>на загальну чергу – </a:t>
            </a:r>
            <a:r>
              <a:rPr lang="uk-UA" sz="1100" b="1" dirty="0" smtClean="0"/>
              <a:t>3</a:t>
            </a:r>
            <a:r>
              <a:rPr lang="uk-UA" sz="1100" dirty="0" smtClean="0"/>
              <a:t>.</a:t>
            </a:r>
            <a:endParaRPr lang="ru-RU" sz="1100" dirty="0" smtClean="0"/>
          </a:p>
          <a:p>
            <a:pPr algn="just">
              <a:buNone/>
            </a:pPr>
            <a:r>
              <a:rPr lang="uk-UA" sz="1100" dirty="0" smtClean="0"/>
              <a:t>До РДА під службове житло – </a:t>
            </a:r>
            <a:r>
              <a:rPr lang="uk-UA" sz="1100" b="1" dirty="0" smtClean="0"/>
              <a:t>73</a:t>
            </a:r>
            <a:r>
              <a:rPr lang="uk-UA" sz="1100" dirty="0" smtClean="0"/>
              <a:t>.</a:t>
            </a:r>
            <a:endParaRPr lang="ru-RU" sz="1100" dirty="0" smtClean="0"/>
          </a:p>
          <a:p>
            <a:pPr algn="just">
              <a:buNone/>
            </a:pPr>
            <a:r>
              <a:rPr lang="uk-UA" sz="1100" dirty="0" smtClean="0"/>
              <a:t>До організацій, установ, підприємств – </a:t>
            </a:r>
            <a:r>
              <a:rPr lang="uk-UA" sz="1100" b="1" dirty="0" smtClean="0"/>
              <a:t>29.</a:t>
            </a:r>
            <a:endParaRPr lang="ru-RU" sz="1100" dirty="0" smtClean="0"/>
          </a:p>
          <a:p>
            <a:pPr algn="just">
              <a:buNone/>
            </a:pPr>
            <a:r>
              <a:rPr lang="uk-UA" sz="1100" dirty="0" smtClean="0"/>
              <a:t>Відповідно до розпорядження Кабінету Міністрів України від 13.08.2014 № 729-р «Про виділення коштів для закупівлі житла» Департаментом будівництва та житлового забезпечення у 2014 році за кошти державного бюджету придбано </a:t>
            </a:r>
            <a:r>
              <a:rPr lang="uk-UA" sz="1100" b="1" dirty="0" smtClean="0"/>
              <a:t>9 квартир</a:t>
            </a:r>
            <a:r>
              <a:rPr lang="uk-UA" sz="1100" dirty="0" smtClean="0"/>
              <a:t> для забезпечення житлом сімей загиблих військовослужбовців, осіб рядового і начальницького складу, які брали безпосередню участь в антитерористичній операції.</a:t>
            </a:r>
          </a:p>
          <a:p>
            <a:pPr algn="just">
              <a:buNone/>
            </a:pPr>
            <a:endParaRPr 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4E3B30"/>
                </a:solidFill>
              </a:rPr>
              <a:t>Підсумки діяльності департаменту будівництва та житлового забезпечення згідно основних напрямків: Житлове забезпечення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443664" cy="5127848"/>
          </a:xfrm>
        </p:spPr>
        <p:txBody>
          <a:bodyPr>
            <a:normAutofit/>
          </a:bodyPr>
          <a:lstStyle/>
          <a:p>
            <a:pPr algn="just"/>
            <a:r>
              <a:rPr lang="uk-UA" sz="1100" dirty="0" smtClean="0"/>
              <a:t>Забезпечення житлом потерпілих від діяльності групи інвестиційно-будівельних компаній «Еліта-Центр»</a:t>
            </a:r>
            <a:endParaRPr lang="ru-RU" sz="1100" dirty="0" smtClean="0"/>
          </a:p>
          <a:p>
            <a:pPr algn="just">
              <a:buNone/>
            </a:pPr>
            <a:r>
              <a:rPr lang="uk-UA" sz="1100" dirty="0" smtClean="0"/>
              <a:t>	Слідчими ГСУ МВС України визнано потерпілими від діяльності групи інвестиційно-будівельних компаній «</a:t>
            </a:r>
            <a:r>
              <a:rPr lang="uk-UA" sz="1100" dirty="0" err="1" smtClean="0"/>
              <a:t>Еліта–Центр</a:t>
            </a:r>
            <a:r>
              <a:rPr lang="uk-UA" sz="1100" dirty="0" smtClean="0"/>
              <a:t>» 1766 громадян.</a:t>
            </a:r>
            <a:endParaRPr lang="ru-RU" sz="1100" dirty="0" smtClean="0"/>
          </a:p>
          <a:p>
            <a:pPr algn="just">
              <a:buNone/>
            </a:pPr>
            <a:r>
              <a:rPr lang="uk-UA" sz="1100" dirty="0" smtClean="0"/>
              <a:t>	З заявами щодо відшкодування вартості внесених інвестицій до Київської міської державної адміністрації звернулось 1443 особи (з них на квартирному обліку у місті Києві перебувають – 61 особа, втратили житло – 28, учасників ліквідації наслідків аварії на ЧАЕС – 26, учасників бойових дій – 15, діти війни –11).</a:t>
            </a:r>
            <a:endParaRPr lang="ru-RU" sz="1100" dirty="0" smtClean="0"/>
          </a:p>
          <a:p>
            <a:pPr algn="just">
              <a:buNone/>
            </a:pPr>
            <a:r>
              <a:rPr lang="uk-UA" sz="1100" dirty="0" smtClean="0"/>
              <a:t>	Рішенням Київської міської ради від 28.12.2010 № 508/5320 «Про деякі питання надання житла у власність потерпілим громадянам від діяльності групи будівельних компаній «Еліта-Центр» в період </a:t>
            </a:r>
            <a:r>
              <a:rPr lang="uk-UA" sz="1100" u="sng" dirty="0" smtClean="0"/>
              <a:t>до 2014 року 149 інвесторам надано 133 квартири </a:t>
            </a:r>
            <a:r>
              <a:rPr lang="uk-UA" sz="1100" dirty="0" smtClean="0"/>
              <a:t>в будинках на просп. Правди, 5-б, просп. Володимира Маяковського, 1-в, вул. </a:t>
            </a:r>
            <a:r>
              <a:rPr lang="uk-UA" sz="1100" dirty="0" err="1" smtClean="0"/>
              <a:t>Лайоша</a:t>
            </a:r>
            <a:r>
              <a:rPr lang="uk-UA" sz="1100" dirty="0" smtClean="0"/>
              <a:t> Гавро, 1.</a:t>
            </a:r>
          </a:p>
          <a:p>
            <a:pPr algn="just">
              <a:buNone/>
            </a:pPr>
            <a:r>
              <a:rPr lang="uk-UA" sz="1100" dirty="0" smtClean="0"/>
              <a:t>	</a:t>
            </a:r>
          </a:p>
          <a:p>
            <a:pPr algn="just">
              <a:buNone/>
            </a:pPr>
            <a:r>
              <a:rPr lang="uk-UA" sz="1100" dirty="0" smtClean="0"/>
              <a:t>	</a:t>
            </a:r>
            <a:r>
              <a:rPr lang="uk-UA" sz="1100" u="sng" dirty="0" smtClean="0"/>
              <a:t>Протягом 2014-2015 років Київська міська влада забезпечує житлом 118 потерпілих і надає 102 квартири</a:t>
            </a:r>
            <a:r>
              <a:rPr lang="uk-UA" sz="1100" dirty="0" smtClean="0"/>
              <a:t>, загальною площею 6441,93 кв. м., з них:</a:t>
            </a:r>
          </a:p>
          <a:p>
            <a:pPr algn="just"/>
            <a:r>
              <a:rPr lang="uk-UA" sz="1100" dirty="0" smtClean="0"/>
              <a:t>69 квартир - потерпілим надані документи для оформлення квартир у власність,</a:t>
            </a:r>
          </a:p>
          <a:p>
            <a:pPr algn="just"/>
            <a:r>
              <a:rPr lang="uk-UA" sz="1100" dirty="0" smtClean="0"/>
              <a:t>15 квартир - триває процес надання документів потерпілим,</a:t>
            </a:r>
          </a:p>
          <a:p>
            <a:r>
              <a:rPr lang="uk-UA" sz="1100" dirty="0" smtClean="0"/>
              <a:t>18 квартир - термін введення в експлуатацію третій квартал 2015 року. </a:t>
            </a:r>
          </a:p>
          <a:p>
            <a:endParaRPr lang="uk-UA" sz="1100" dirty="0" smtClean="0"/>
          </a:p>
          <a:p>
            <a:pPr algn="just"/>
            <a:r>
              <a:rPr lang="uk-UA" sz="1100" dirty="0" smtClean="0"/>
              <a:t>Відповідно до розпорядження від 26.12.2014 року № 1538 та від 26.12.2014 року № 1540 Київської міської державної адміністрації </a:t>
            </a:r>
            <a:r>
              <a:rPr lang="uk-UA" sz="1100" dirty="0" err="1" smtClean="0"/>
              <a:t>КП</a:t>
            </a:r>
            <a:r>
              <a:rPr lang="uk-UA" sz="1100" dirty="0" smtClean="0"/>
              <a:t> </a:t>
            </a:r>
            <a:r>
              <a:rPr lang="uk-UA" sz="1100" dirty="0" err="1" smtClean="0"/>
              <a:t>Житлоінвестбуд-УКБ</a:t>
            </a:r>
            <a:r>
              <a:rPr lang="uk-UA" sz="1100" dirty="0" smtClean="0"/>
              <a:t> визнано переможцем конкурсу на будівництво житлового будинку з об’єктами господарського та соціально-побутового призначення та підземним </a:t>
            </a:r>
            <a:r>
              <a:rPr lang="uk-UA" sz="1100" dirty="0" err="1" smtClean="0"/>
              <a:t>паркінгом</a:t>
            </a:r>
            <a:r>
              <a:rPr lang="uk-UA" sz="1100" dirty="0" smtClean="0"/>
              <a:t> (з виділенням частки квартир для потерпілих від діяльності ГІБК «Еліта-Центр») на земельній ділянці на вул. </a:t>
            </a:r>
            <a:r>
              <a:rPr lang="uk-UA" sz="1100" dirty="0" err="1" smtClean="0"/>
              <a:t>Здолбунівській</a:t>
            </a:r>
            <a:r>
              <a:rPr lang="uk-UA" sz="1100" dirty="0" smtClean="0"/>
              <a:t> (перетин вул. Тепловозної) в Дарницькому районі, на земельній ділянці на  вул. Милославській у Деснянському районі та у провулку Платонівському у Солом’янському районі.</a:t>
            </a:r>
            <a:endParaRPr lang="ru-RU" sz="1100" dirty="0" smtClean="0"/>
          </a:p>
          <a:p>
            <a:endParaRPr lang="ru-RU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4E3B30"/>
                </a:solidFill>
              </a:rPr>
              <a:t>Підсумки діяльності департаменту будівництва та житлового забезпечення згідно основних напрямків: Капітальне будівництво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8443664" cy="5055840"/>
          </a:xfrm>
        </p:spPr>
        <p:txBody>
          <a:bodyPr/>
          <a:lstStyle/>
          <a:p>
            <a:pPr algn="just">
              <a:buNone/>
            </a:pPr>
            <a:r>
              <a:rPr lang="uk-UA" sz="1100" dirty="0" smtClean="0"/>
              <a:t>Житлове будівництво у м. Києві </a:t>
            </a:r>
          </a:p>
          <a:p>
            <a:pPr algn="just">
              <a:buNone/>
            </a:pPr>
            <a:r>
              <a:rPr lang="uk-UA" sz="1100" dirty="0" smtClean="0"/>
              <a:t>	У 1-му кварталі 2015 року забудовниками усіх форм власності </a:t>
            </a:r>
            <a:r>
              <a:rPr lang="uk-UA" sz="1100" b="1" dirty="0" smtClean="0"/>
              <a:t>введено в експлуатацію 215 120 </a:t>
            </a:r>
            <a:r>
              <a:rPr lang="uk-UA" sz="1100" b="1" dirty="0" err="1" smtClean="0"/>
              <a:t>кв.м</a:t>
            </a:r>
            <a:r>
              <a:rPr lang="uk-UA" sz="1100" b="1" dirty="0" smtClean="0"/>
              <a:t>. житлової площі, 2 690 квартир,</a:t>
            </a:r>
            <a:r>
              <a:rPr lang="uk-UA" sz="1100" dirty="0" smtClean="0"/>
              <a:t> що у порівнянні з 1-м кварталом 2014 року (було введено 181 954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. житлової площі, 2 181 квартира) складає 118,2 %. </a:t>
            </a:r>
          </a:p>
          <a:p>
            <a:pPr algn="just">
              <a:buNone/>
            </a:pPr>
            <a:r>
              <a:rPr lang="uk-UA" sz="1100" dirty="0" smtClean="0"/>
              <a:t>	Вирішення проблемних питань по об’єктах незавершеного будівництва  (довгобуди).</a:t>
            </a:r>
          </a:p>
          <a:p>
            <a:pPr>
              <a:buNone/>
            </a:pPr>
            <a:r>
              <a:rPr lang="uk-UA" sz="1100" b="1" dirty="0" smtClean="0"/>
              <a:t>	2014 рік.</a:t>
            </a:r>
            <a:endParaRPr lang="ru-RU" sz="1100" dirty="0" smtClean="0"/>
          </a:p>
          <a:p>
            <a:pPr>
              <a:buNone/>
            </a:pPr>
            <a:r>
              <a:rPr lang="uk-UA" sz="1100" dirty="0" smtClean="0"/>
              <a:t>	Введено в експлуатацію </a:t>
            </a:r>
            <a:r>
              <a:rPr lang="uk-UA" sz="1100" b="1" dirty="0" smtClean="0"/>
              <a:t>8 </a:t>
            </a:r>
            <a:r>
              <a:rPr lang="uk-UA" sz="1100" dirty="0" smtClean="0"/>
              <a:t>житлових будинків, загальною площею – </a:t>
            </a:r>
            <a:r>
              <a:rPr lang="uk-UA" sz="1100" b="1" dirty="0" smtClean="0"/>
              <a:t>102 934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., </a:t>
            </a:r>
            <a:r>
              <a:rPr lang="uk-UA" sz="1100" b="1" dirty="0" smtClean="0"/>
              <a:t>1402 </a:t>
            </a:r>
            <a:r>
              <a:rPr lang="uk-UA" sz="1100" dirty="0" smtClean="0"/>
              <a:t>квартири.</a:t>
            </a:r>
            <a:endParaRPr lang="ru-RU" sz="1100" dirty="0" smtClean="0"/>
          </a:p>
          <a:p>
            <a:pPr>
              <a:buNone/>
            </a:pPr>
            <a:r>
              <a:rPr lang="uk-UA" sz="1100" dirty="0" smtClean="0"/>
              <a:t>	З них добудовано силами міських комунальних підприємств два житлові будинки, загальною площею -  </a:t>
            </a:r>
            <a:r>
              <a:rPr lang="uk-UA" sz="1100" b="1" dirty="0" smtClean="0"/>
              <a:t>19 919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., </a:t>
            </a:r>
            <a:r>
              <a:rPr lang="uk-UA" sz="1100" b="1" dirty="0" smtClean="0"/>
              <a:t>340 </a:t>
            </a:r>
            <a:r>
              <a:rPr lang="uk-UA" sz="1100" dirty="0" smtClean="0"/>
              <a:t>квартир, а саме:</a:t>
            </a:r>
            <a:endParaRPr lang="ru-RU" sz="1100" dirty="0" smtClean="0"/>
          </a:p>
          <a:p>
            <a:r>
              <a:rPr lang="uk-UA" sz="1100" dirty="0" smtClean="0"/>
              <a:t>У 3-му кварталі введено в експлуатацію житловий будинок на вул. Верховинна, 39-41 – </a:t>
            </a:r>
            <a:r>
              <a:rPr lang="uk-UA" sz="1100" b="1" dirty="0" smtClean="0"/>
              <a:t>10 934</a:t>
            </a:r>
            <a:r>
              <a:rPr lang="uk-UA" sz="1100" dirty="0" smtClean="0"/>
              <a:t>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, </a:t>
            </a:r>
            <a:r>
              <a:rPr lang="uk-UA" sz="1100" b="1" dirty="0" smtClean="0"/>
              <a:t>178</a:t>
            </a:r>
            <a:r>
              <a:rPr lang="uk-UA" sz="1100" dirty="0" smtClean="0"/>
              <a:t> кв., добудову здійснювало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Житлоінвестбуд-УКБ</a:t>
            </a:r>
            <a:r>
              <a:rPr lang="uk-UA" sz="1100" dirty="0" smtClean="0"/>
              <a:t>».</a:t>
            </a:r>
          </a:p>
          <a:p>
            <a:r>
              <a:rPr lang="uk-UA" sz="1100" dirty="0" smtClean="0"/>
              <a:t>У 4-му кварталі введено в експлуатацію житловий будинок на             вул. Булгакова, 13 – </a:t>
            </a:r>
            <a:r>
              <a:rPr lang="uk-UA" sz="1100" b="1" dirty="0" smtClean="0"/>
              <a:t>8 985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, </a:t>
            </a:r>
            <a:r>
              <a:rPr lang="uk-UA" sz="1100" b="1" dirty="0" smtClean="0"/>
              <a:t>162</a:t>
            </a:r>
            <a:r>
              <a:rPr lang="uk-UA" sz="1100" dirty="0" smtClean="0"/>
              <a:t> кв., добудову здійснювало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Спецжитлофонд</a:t>
            </a:r>
            <a:r>
              <a:rPr lang="uk-UA" sz="1100" dirty="0" smtClean="0"/>
              <a:t>».</a:t>
            </a:r>
            <a:endParaRPr lang="ru-RU" sz="1100" dirty="0" smtClean="0"/>
          </a:p>
          <a:p>
            <a:pPr>
              <a:buNone/>
            </a:pPr>
            <a:r>
              <a:rPr lang="uk-UA" sz="1100" b="1" dirty="0" smtClean="0"/>
              <a:t>	2015 рік. 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	</a:t>
            </a:r>
            <a:r>
              <a:rPr lang="uk-UA" sz="1100" dirty="0" smtClean="0"/>
              <a:t>У поточному році вживаються заходи щодо відновлення будівельно-монтажних робіт та завершення будівництва і введення в експлуатацію житлових будинків, що будуються </a:t>
            </a:r>
            <a:r>
              <a:rPr lang="uk-UA" sz="1100" b="1" dirty="0" smtClean="0"/>
              <a:t>по 9-ти об’єктах</a:t>
            </a:r>
            <a:r>
              <a:rPr lang="uk-UA" sz="1100" dirty="0" smtClean="0"/>
              <a:t> незавершеного будівництва </a:t>
            </a:r>
            <a:r>
              <a:rPr lang="uk-UA" sz="1100" b="1" dirty="0" smtClean="0"/>
              <a:t>загальною площею 238 399 </a:t>
            </a:r>
            <a:r>
              <a:rPr lang="uk-UA" sz="1100" b="1" dirty="0" err="1" smtClean="0"/>
              <a:t>кв.м</a:t>
            </a:r>
            <a:r>
              <a:rPr lang="uk-UA" sz="1100" b="1" dirty="0" smtClean="0"/>
              <a:t>. 2 810 квартир</a:t>
            </a:r>
            <a:r>
              <a:rPr lang="uk-UA" sz="1100" dirty="0" smtClean="0"/>
              <a:t>, у тому числі: </a:t>
            </a:r>
            <a:endParaRPr lang="ru-RU" sz="1100" dirty="0" smtClean="0"/>
          </a:p>
          <a:p>
            <a:pPr>
              <a:buNone/>
            </a:pPr>
            <a:r>
              <a:rPr lang="uk-UA" sz="1100" dirty="0" smtClean="0"/>
              <a:t>	Зосереджено зусилля по добудові силами міських комунальних підприємств трьох житлових будинків, загальною площею -  </a:t>
            </a:r>
            <a:r>
              <a:rPr lang="uk-UA" sz="1100" b="1" dirty="0" smtClean="0"/>
              <a:t>112 293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., </a:t>
            </a:r>
            <a:r>
              <a:rPr lang="uk-UA" sz="1100" b="1" dirty="0" smtClean="0"/>
              <a:t>1 346 </a:t>
            </a:r>
            <a:r>
              <a:rPr lang="uk-UA" sz="1100" dirty="0" smtClean="0"/>
              <a:t>квартир, а саме:</a:t>
            </a:r>
            <a:endParaRPr lang="ru-RU" sz="1100" dirty="0" smtClean="0"/>
          </a:p>
          <a:p>
            <a:r>
              <a:rPr lang="uk-UA" sz="1100" dirty="0" smtClean="0"/>
              <a:t>Вул. </a:t>
            </a:r>
            <a:r>
              <a:rPr lang="uk-UA" sz="1100" dirty="0" err="1" smtClean="0"/>
              <a:t>Теремківська</a:t>
            </a:r>
            <a:r>
              <a:rPr lang="uk-UA" sz="1100" dirty="0" smtClean="0"/>
              <a:t>, 3 – </a:t>
            </a:r>
            <a:r>
              <a:rPr lang="uk-UA" sz="1100" b="1" dirty="0" smtClean="0"/>
              <a:t>14 126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, </a:t>
            </a:r>
            <a:r>
              <a:rPr lang="uk-UA" sz="1100" b="1" dirty="0" smtClean="0"/>
              <a:t>295</a:t>
            </a:r>
            <a:r>
              <a:rPr lang="uk-UA" sz="1100" dirty="0" smtClean="0"/>
              <a:t> кв. (ТОВ «</a:t>
            </a:r>
            <a:r>
              <a:rPr lang="uk-UA" sz="1100" dirty="0" err="1" smtClean="0"/>
              <a:t>Інвестбудальянс</a:t>
            </a:r>
            <a:r>
              <a:rPr lang="uk-UA" sz="1100" dirty="0" smtClean="0"/>
              <a:t>», 27 постраждалих інвесторів), добудову об’єкту здійснюватиме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Спецжитлофонд</a:t>
            </a:r>
            <a:r>
              <a:rPr lang="uk-UA" sz="1100" dirty="0" smtClean="0"/>
              <a:t>».</a:t>
            </a:r>
          </a:p>
          <a:p>
            <a:r>
              <a:rPr lang="uk-UA" sz="1100" dirty="0" smtClean="0"/>
              <a:t>Вул. Ілліча, 17 – </a:t>
            </a:r>
            <a:r>
              <a:rPr lang="uk-UA" sz="1100" b="1" dirty="0" smtClean="0"/>
              <a:t>32 869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, </a:t>
            </a:r>
            <a:r>
              <a:rPr lang="uk-UA" sz="1100" b="1" dirty="0" smtClean="0"/>
              <a:t>215</a:t>
            </a:r>
            <a:r>
              <a:rPr lang="uk-UA" sz="1100" dirty="0" smtClean="0"/>
              <a:t> кв., (ТОВ «</a:t>
            </a:r>
            <a:r>
              <a:rPr lang="uk-UA" sz="1100" dirty="0" err="1" smtClean="0"/>
              <a:t>Слай</a:t>
            </a:r>
            <a:r>
              <a:rPr lang="uk-UA" sz="1100" dirty="0" smtClean="0"/>
              <a:t> Універсал», інформація про постраждалих інвесторів уточнюється) добудова об’єкту здійснюватиметься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Житлоінвестбуд-УКБ</a:t>
            </a:r>
            <a:r>
              <a:rPr lang="uk-UA" sz="1100" dirty="0" smtClean="0"/>
              <a:t>» спільно з попереднім замовником. </a:t>
            </a:r>
          </a:p>
          <a:p>
            <a:r>
              <a:rPr lang="uk-UA" sz="1100" dirty="0" smtClean="0"/>
              <a:t>Вул. Сім'ї Сосніних, 4-А – </a:t>
            </a:r>
            <a:r>
              <a:rPr lang="uk-UA" sz="1100" b="1" dirty="0" smtClean="0"/>
              <a:t>65 298 </a:t>
            </a:r>
            <a:r>
              <a:rPr lang="uk-UA" sz="1100" dirty="0" err="1" smtClean="0"/>
              <a:t>кв.м</a:t>
            </a:r>
            <a:r>
              <a:rPr lang="uk-UA" sz="1100" dirty="0" smtClean="0"/>
              <a:t>, </a:t>
            </a:r>
            <a:r>
              <a:rPr lang="uk-UA" sz="1100" b="1" dirty="0" smtClean="0"/>
              <a:t>836</a:t>
            </a:r>
            <a:r>
              <a:rPr lang="uk-UA" sz="1100" dirty="0" smtClean="0"/>
              <a:t> кв. (ТОВ «</a:t>
            </a:r>
            <a:r>
              <a:rPr lang="uk-UA" sz="1100" dirty="0" err="1" smtClean="0"/>
              <a:t>Київвисотбуд</a:t>
            </a:r>
            <a:r>
              <a:rPr lang="uk-UA" sz="1100" dirty="0" smtClean="0"/>
              <a:t>», 597 постраждалих інвесторів), добудову об’єкту здійснюватиме: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Житлоінвестбуд-УКБ</a:t>
            </a:r>
            <a:r>
              <a:rPr lang="uk-UA" sz="1100" dirty="0" smtClean="0"/>
              <a:t>».</a:t>
            </a:r>
          </a:p>
          <a:p>
            <a:pPr algn="just">
              <a:buNone/>
            </a:pPr>
            <a:endParaRPr lang="uk-UA" sz="11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4E3B30"/>
                </a:solidFill>
              </a:rPr>
              <a:t>Підсумки діяльності департаменту будівництва та житлового забезпечення згідно основних напрямків: Капітальне будівництво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8443664" cy="5055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1100" dirty="0" smtClean="0"/>
              <a:t>	З початку 2015 року були розгорнуті роботи з проектування, проведені процедури закупівель робіт та будівництво по об'єктах відповідно до Програми економічного і соціального розвитку м. Києва.</a:t>
            </a:r>
          </a:p>
          <a:p>
            <a:pPr algn="just">
              <a:buNone/>
            </a:pPr>
            <a:r>
              <a:rPr lang="uk-UA" sz="1100" u="sng" dirty="0" smtClean="0"/>
              <a:t>На виконання завдань вже у травні 2015 року відбулось урочисте відкриття:</a:t>
            </a:r>
          </a:p>
          <a:p>
            <a:pPr algn="just"/>
            <a:r>
              <a:rPr lang="uk-UA" sz="1100" dirty="0" smtClean="0"/>
              <a:t>Набережної р. Дніпро для проходу пішоходів після реконструкції в складі проекту «Реконструкція транспортної розв'язки на Поштовій площі у Подільському районі м. Києва (замовник будівництва -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«Дирекція будівництва шляхово-транспортних споруд»)</a:t>
            </a:r>
          </a:p>
          <a:p>
            <a:pPr algn="just"/>
            <a:r>
              <a:rPr lang="uk-UA" sz="1100" dirty="0" smtClean="0"/>
              <a:t>Велосипедної доріжки на ділянці  від Московського мосту до Пішохідного мосту довжиною майже 5 км в складі проекту Реконструкція та будівництво вулично-дорожньої мережі в частині створення велосипедної інфраструктури та рекреаційного велосипедного маршруту в м. Києві (</a:t>
            </a:r>
            <a:r>
              <a:rPr lang="uk-UA" sz="1100" dirty="0" err="1" smtClean="0"/>
              <a:t>Веломаршрут</a:t>
            </a:r>
            <a:r>
              <a:rPr lang="uk-UA" sz="1100" dirty="0" smtClean="0"/>
              <a:t> </a:t>
            </a:r>
            <a:r>
              <a:rPr lang="uk-UA" sz="1100" dirty="0" err="1" smtClean="0"/>
              <a:t>“Житловий</a:t>
            </a:r>
            <a:r>
              <a:rPr lang="uk-UA" sz="1100" dirty="0" smtClean="0"/>
              <a:t> масив </a:t>
            </a:r>
            <a:r>
              <a:rPr lang="uk-UA" sz="1100" dirty="0" err="1" smtClean="0"/>
              <a:t>Троєщина</a:t>
            </a:r>
            <a:r>
              <a:rPr lang="uk-UA" sz="1100" dirty="0" smtClean="0"/>
              <a:t> - Європейська </a:t>
            </a:r>
            <a:r>
              <a:rPr lang="uk-UA" sz="1100" dirty="0" err="1" smtClean="0"/>
              <a:t>площа”</a:t>
            </a:r>
            <a:r>
              <a:rPr lang="uk-UA" sz="1100" dirty="0" smtClean="0"/>
              <a:t>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Житлоінвестбуд-УКБ</a:t>
            </a:r>
            <a:r>
              <a:rPr lang="uk-UA" sz="1100" dirty="0" smtClean="0"/>
              <a:t>»)</a:t>
            </a:r>
          </a:p>
          <a:p>
            <a:pPr algn="just"/>
            <a:r>
              <a:rPr lang="uk-UA" sz="1100" dirty="0" smtClean="0"/>
              <a:t>Опорядження руху транспортних засобів за допомогою встановлення автоматизованих механізмів доступу «</a:t>
            </a:r>
            <a:r>
              <a:rPr lang="uk-UA" sz="1100" dirty="0" err="1" smtClean="0"/>
              <a:t>боллардів</a:t>
            </a:r>
            <a:r>
              <a:rPr lang="uk-UA" sz="1100" dirty="0" smtClean="0"/>
              <a:t>» на Андріївському узвозі (інвестиційні кошти)</a:t>
            </a:r>
          </a:p>
          <a:p>
            <a:pPr algn="just"/>
            <a:r>
              <a:rPr lang="uk-UA" sz="1100" dirty="0" smtClean="0"/>
              <a:t>Завершено прокладання водопровідних мереж біля Андріївської церкви з улаштуванням мощення дороги гранітною бруківкою</a:t>
            </a:r>
          </a:p>
          <a:p>
            <a:pPr algn="just"/>
            <a:r>
              <a:rPr lang="uk-UA" sz="1100" dirty="0" smtClean="0"/>
              <a:t>Завершені роботи по будівництву 10-ти інженерних споруд з метою зміцнення обороноздатності держави. </a:t>
            </a:r>
          </a:p>
          <a:p>
            <a:pPr algn="just">
              <a:buNone/>
            </a:pPr>
            <a:r>
              <a:rPr lang="uk-UA" sz="1100" u="sng" dirty="0" smtClean="0"/>
              <a:t>Об'єкти в процесі будівництва</a:t>
            </a:r>
          </a:p>
          <a:p>
            <a:pPr algn="just">
              <a:buNone/>
            </a:pPr>
            <a:r>
              <a:rPr lang="uk-UA" sz="1100" dirty="0" smtClean="0"/>
              <a:t>Об'єкти соціально-культурного призначення: </a:t>
            </a:r>
          </a:p>
          <a:p>
            <a:pPr algn="just"/>
            <a:r>
              <a:rPr lang="uk-UA" sz="1100" dirty="0" smtClean="0"/>
              <a:t>Реконструкція з прибудовою середньої загальноосвітньої школи № 128 по </a:t>
            </a:r>
            <a:r>
              <a:rPr lang="uk-UA" sz="1100" dirty="0" err="1" smtClean="0"/>
              <a:t>вул.Раїси</a:t>
            </a:r>
            <a:r>
              <a:rPr lang="uk-UA" sz="1100" dirty="0" smtClean="0"/>
              <a:t> </a:t>
            </a:r>
            <a:r>
              <a:rPr lang="uk-UA" sz="1100" dirty="0" err="1" smtClean="0"/>
              <a:t>Окiпної</a:t>
            </a:r>
            <a:r>
              <a:rPr lang="uk-UA" sz="1100" dirty="0" smtClean="0"/>
              <a:t>, 6 у </a:t>
            </a:r>
            <a:r>
              <a:rPr lang="uk-UA" sz="1100" dirty="0" err="1" smtClean="0"/>
              <a:t>Днiпровському</a:t>
            </a:r>
            <a:r>
              <a:rPr lang="uk-UA" sz="1100" dirty="0" smtClean="0"/>
              <a:t> районі на 930 </a:t>
            </a:r>
            <a:r>
              <a:rPr lang="uk-UA" sz="1100" dirty="0" err="1" smtClean="0"/>
              <a:t>уч</a:t>
            </a:r>
            <a:r>
              <a:rPr lang="uk-UA" sz="1100" dirty="0" smtClean="0"/>
              <a:t>./місць, заплановане введення до 01 вересня 2015р. 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</a:t>
            </a:r>
            <a:r>
              <a:rPr lang="uk-UA" sz="1100" dirty="0" smtClean="0"/>
              <a:t> УКБ»);</a:t>
            </a:r>
          </a:p>
          <a:p>
            <a:pPr algn="just"/>
            <a:r>
              <a:rPr lang="uk-UA" sz="1100" dirty="0" smtClean="0"/>
              <a:t>Дитячий садок </a:t>
            </a:r>
            <a:r>
              <a:rPr lang="uk-UA" sz="1100" dirty="0" err="1" smtClean="0"/>
              <a:t>дiл.№</a:t>
            </a:r>
            <a:r>
              <a:rPr lang="uk-UA" sz="1100" dirty="0" smtClean="0"/>
              <a:t> 36 у 4 </a:t>
            </a:r>
            <a:r>
              <a:rPr lang="uk-UA" sz="1100" dirty="0" err="1" smtClean="0"/>
              <a:t>м-нi</a:t>
            </a:r>
            <a:r>
              <a:rPr lang="uk-UA" sz="1100" dirty="0" smtClean="0"/>
              <a:t> ж/м </a:t>
            </a:r>
            <a:r>
              <a:rPr lang="uk-UA" sz="1100" dirty="0" err="1" smtClean="0"/>
              <a:t>Позняки</a:t>
            </a:r>
            <a:r>
              <a:rPr lang="uk-UA" sz="1100" dirty="0" smtClean="0"/>
              <a:t> на 220 місць, заплановане введення до 01 вересня 2015р.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</a:t>
            </a:r>
            <a:r>
              <a:rPr lang="uk-UA" sz="1100" dirty="0" smtClean="0"/>
              <a:t> УКБ»);</a:t>
            </a:r>
          </a:p>
          <a:p>
            <a:pPr algn="just"/>
            <a:r>
              <a:rPr lang="uk-UA" sz="1100" dirty="0" smtClean="0"/>
              <a:t>Реконструкція </a:t>
            </a:r>
            <a:r>
              <a:rPr lang="uk-UA" sz="1100" dirty="0" err="1" smtClean="0"/>
              <a:t>дошкiльного</a:t>
            </a:r>
            <a:r>
              <a:rPr lang="uk-UA" sz="1100" dirty="0" smtClean="0"/>
              <a:t> навчального закладу №383 на вул. </a:t>
            </a:r>
            <a:r>
              <a:rPr lang="uk-UA" sz="1100" dirty="0" err="1" smtClean="0"/>
              <a:t>Гарматнiй</a:t>
            </a:r>
            <a:r>
              <a:rPr lang="uk-UA" sz="1100" dirty="0" smtClean="0"/>
              <a:t>, 41 у Солом’янському </a:t>
            </a:r>
            <a:r>
              <a:rPr lang="uk-UA" sz="1100" dirty="0" err="1" smtClean="0"/>
              <a:t>районi</a:t>
            </a:r>
            <a:r>
              <a:rPr lang="uk-UA" sz="1100" dirty="0" smtClean="0"/>
              <a:t> на 170 місць, заплановане введення серпень  2015р.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</a:t>
            </a:r>
            <a:r>
              <a:rPr lang="uk-UA" sz="1100" dirty="0" smtClean="0"/>
              <a:t> УКБ»);</a:t>
            </a:r>
          </a:p>
          <a:p>
            <a:pPr algn="just"/>
            <a:r>
              <a:rPr lang="uk-UA" sz="1100" dirty="0" smtClean="0"/>
              <a:t>Реконструкція та будівництво прибудови до середньої загальноосвітньої школи №140 на вул. </a:t>
            </a:r>
            <a:r>
              <a:rPr lang="uk-UA" sz="1100" dirty="0" err="1" smtClean="0"/>
              <a:t>Львiвськiй</a:t>
            </a:r>
            <a:r>
              <a:rPr lang="uk-UA" sz="1100" dirty="0" smtClean="0"/>
              <a:t>, 47/8 на, заплановане введення до 01 вересня 2015р. Загальна кількість місць – 704, в тому числі приріст 400 учбових місць (замовник -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Спецжитлофонд</a:t>
            </a:r>
            <a:r>
              <a:rPr lang="uk-UA" sz="1100" dirty="0" smtClean="0"/>
              <a:t>»)</a:t>
            </a:r>
          </a:p>
          <a:p>
            <a:pPr algn="just"/>
            <a:r>
              <a:rPr lang="uk-UA" sz="1100" dirty="0" smtClean="0"/>
              <a:t>Реконструкція будівлі цілісного майнового комплексу </a:t>
            </a:r>
            <a:r>
              <a:rPr lang="uk-UA" sz="1100" dirty="0" err="1" smtClean="0"/>
              <a:t>“Кінотеатр</a:t>
            </a:r>
            <a:r>
              <a:rPr lang="uk-UA" sz="1100" dirty="0" smtClean="0"/>
              <a:t> </a:t>
            </a:r>
            <a:r>
              <a:rPr lang="uk-UA" sz="1100" dirty="0" err="1" smtClean="0"/>
              <a:t>“Жовтень”</a:t>
            </a:r>
            <a:r>
              <a:rPr lang="uk-UA" sz="1100" dirty="0" smtClean="0"/>
              <a:t> на вул. Костянтинівській, 26 у Подільському районі м. Києва на 761 місць , заплановане введення жовтень  2015р.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</a:t>
            </a:r>
            <a:r>
              <a:rPr lang="uk-UA" sz="1100" dirty="0" smtClean="0"/>
              <a:t> УКБ»);</a:t>
            </a:r>
          </a:p>
          <a:p>
            <a:pPr algn="just">
              <a:buNone/>
            </a:pPr>
            <a:endParaRPr lang="uk-UA" sz="1100" dirty="0" smtClean="0"/>
          </a:p>
          <a:p>
            <a:pPr algn="just"/>
            <a:endParaRPr lang="uk-UA" sz="1100" dirty="0" smtClean="0"/>
          </a:p>
          <a:p>
            <a:pPr algn="just">
              <a:buNone/>
            </a:pPr>
            <a:endParaRPr lang="uk-UA" sz="1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4E3B30"/>
                </a:solidFill>
              </a:rPr>
              <a:t>Підсумки діяльності департаменту будівництва та житлового забезпечення згідно основних напрямків: Капітальне будівництво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8443664" cy="5055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1100" u="sng" dirty="0" smtClean="0"/>
              <a:t>Об'єкти охорони здоров'я </a:t>
            </a:r>
          </a:p>
          <a:p>
            <a:pPr algn="just"/>
            <a:r>
              <a:rPr lang="uk-UA" sz="1100" dirty="0" smtClean="0"/>
              <a:t>Реконструкція приймального та </a:t>
            </a:r>
            <a:r>
              <a:rPr lang="uk-UA" sz="1100" dirty="0" err="1" smtClean="0"/>
              <a:t>спецiалiзованих</a:t>
            </a:r>
            <a:r>
              <a:rPr lang="uk-UA" sz="1100" dirty="0" smtClean="0"/>
              <a:t> </a:t>
            </a:r>
            <a:r>
              <a:rPr lang="uk-UA" sz="1100" dirty="0" err="1" smtClean="0"/>
              <a:t>вiддiлень</a:t>
            </a:r>
            <a:r>
              <a:rPr lang="uk-UA" sz="1100" dirty="0" smtClean="0"/>
              <a:t> Київської </a:t>
            </a:r>
            <a:r>
              <a:rPr lang="uk-UA" sz="1100" dirty="0" err="1" smtClean="0"/>
              <a:t>мiської</a:t>
            </a:r>
            <a:r>
              <a:rPr lang="uk-UA" sz="1100" dirty="0" smtClean="0"/>
              <a:t> </a:t>
            </a:r>
            <a:r>
              <a:rPr lang="uk-UA" sz="1100" dirty="0" err="1" smtClean="0"/>
              <a:t>клiнiчної</a:t>
            </a:r>
            <a:r>
              <a:rPr lang="uk-UA" sz="1100" dirty="0" smtClean="0"/>
              <a:t> </a:t>
            </a:r>
            <a:r>
              <a:rPr lang="uk-UA" sz="1100" dirty="0" err="1" smtClean="0"/>
              <a:t>лiкарнi</a:t>
            </a:r>
            <a:r>
              <a:rPr lang="uk-UA" sz="1100" dirty="0" smtClean="0"/>
              <a:t> № 12 на вул. </a:t>
            </a:r>
            <a:r>
              <a:rPr lang="uk-UA" sz="1100" dirty="0" err="1" smtClean="0"/>
              <a:t>Пiдвисоцького</a:t>
            </a:r>
            <a:r>
              <a:rPr lang="uk-UA" sz="1100" dirty="0" smtClean="0"/>
              <a:t>, 4а у Печерському </a:t>
            </a:r>
            <a:r>
              <a:rPr lang="uk-UA" sz="1100" dirty="0" err="1" smtClean="0"/>
              <a:t>районi</a:t>
            </a:r>
            <a:r>
              <a:rPr lang="uk-UA" sz="1100" dirty="0" smtClean="0"/>
              <a:t> м. Києва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«Інженерний центр»)</a:t>
            </a:r>
          </a:p>
          <a:p>
            <a:pPr algn="just"/>
            <a:r>
              <a:rPr lang="uk-UA" sz="1100" dirty="0" smtClean="0"/>
              <a:t>Реконструкція приймального </a:t>
            </a:r>
            <a:r>
              <a:rPr lang="uk-UA" sz="1100" dirty="0" err="1" smtClean="0"/>
              <a:t>вiддiлення</a:t>
            </a:r>
            <a:r>
              <a:rPr lang="uk-UA" sz="1100" dirty="0" smtClean="0"/>
              <a:t> та </a:t>
            </a:r>
            <a:r>
              <a:rPr lang="uk-UA" sz="1100" dirty="0" err="1" smtClean="0"/>
              <a:t>спецiалiзованих</a:t>
            </a:r>
            <a:r>
              <a:rPr lang="uk-UA" sz="1100" dirty="0" smtClean="0"/>
              <a:t> </a:t>
            </a:r>
            <a:r>
              <a:rPr lang="uk-UA" sz="1100" dirty="0" err="1" smtClean="0"/>
              <a:t>вiддiлень</a:t>
            </a:r>
            <a:r>
              <a:rPr lang="uk-UA" sz="1100" dirty="0" smtClean="0"/>
              <a:t> </a:t>
            </a:r>
            <a:r>
              <a:rPr lang="uk-UA" sz="1100" dirty="0" err="1" smtClean="0"/>
              <a:t>Олександрiвської</a:t>
            </a:r>
            <a:r>
              <a:rPr lang="uk-UA" sz="1100" dirty="0" smtClean="0"/>
              <a:t> </a:t>
            </a:r>
            <a:r>
              <a:rPr lang="uk-UA" sz="1100" dirty="0" err="1" smtClean="0"/>
              <a:t>клiнiчної</a:t>
            </a:r>
            <a:r>
              <a:rPr lang="uk-UA" sz="1100" dirty="0" smtClean="0"/>
              <a:t> </a:t>
            </a:r>
            <a:r>
              <a:rPr lang="uk-UA" sz="1100" dirty="0" err="1" smtClean="0"/>
              <a:t>лiкарнi</a:t>
            </a:r>
            <a:r>
              <a:rPr lang="uk-UA" sz="1100" dirty="0" smtClean="0"/>
              <a:t> м. Києва, благоустрій території та протизсувні роботи по вул. </a:t>
            </a:r>
            <a:r>
              <a:rPr lang="uk-UA" sz="1100" dirty="0" err="1" smtClean="0"/>
              <a:t>Шовковичнiй</a:t>
            </a:r>
            <a:r>
              <a:rPr lang="uk-UA" sz="1100" dirty="0" smtClean="0"/>
              <a:t>, 39/1 (замовник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«Інженерний центр»)</a:t>
            </a:r>
          </a:p>
          <a:p>
            <a:pPr algn="just">
              <a:buNone/>
            </a:pPr>
            <a:r>
              <a:rPr lang="uk-UA" sz="1100" u="sng" dirty="0" smtClean="0"/>
              <a:t>Об'єкти оборонного призначення  </a:t>
            </a:r>
          </a:p>
          <a:p>
            <a:pPr algn="just"/>
            <a:r>
              <a:rPr lang="uk-UA" sz="1100" dirty="0" smtClean="0"/>
              <a:t>Будівництво 10 інженерних споруд з метою зміцнення обороноздатності  держави на загальну суму  24609,1 </a:t>
            </a:r>
            <a:r>
              <a:rPr lang="uk-UA" sz="1100" dirty="0" err="1" smtClean="0"/>
              <a:t>тис.грн</a:t>
            </a:r>
            <a:r>
              <a:rPr lang="uk-UA" sz="1100" dirty="0" smtClean="0"/>
              <a:t>.</a:t>
            </a:r>
          </a:p>
          <a:p>
            <a:pPr algn="just">
              <a:buNone/>
            </a:pPr>
            <a:r>
              <a:rPr lang="uk-UA" sz="1100" u="sng" dirty="0" smtClean="0"/>
              <a:t>Об'єкти житлового призначення </a:t>
            </a:r>
          </a:p>
          <a:p>
            <a:pPr algn="just"/>
            <a:r>
              <a:rPr lang="uk-UA" sz="1100" dirty="0" smtClean="0"/>
              <a:t>Капітальний ремонт житлового будинку на бульварі Кольцова, 24А.</a:t>
            </a:r>
          </a:p>
          <a:p>
            <a:pPr algn="just">
              <a:buNone/>
            </a:pPr>
            <a:r>
              <a:rPr lang="uk-UA" sz="1100" u="sng" dirty="0" smtClean="0"/>
              <a:t>Об'єкти інженерно-транспортної інфраструктури</a:t>
            </a:r>
          </a:p>
          <a:p>
            <a:pPr algn="just"/>
            <a:r>
              <a:rPr lang="uk-UA" sz="1100" dirty="0" smtClean="0"/>
              <a:t>Реконструкція транспортної розв'язки на Поштовій площі у Подільському районі м. Києва (замовник будівництва  -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«Дирекція будівництва шляхово-транспортних споруд»)</a:t>
            </a:r>
          </a:p>
          <a:p>
            <a:pPr algn="just"/>
            <a:r>
              <a:rPr lang="uk-UA" sz="1100" dirty="0" smtClean="0"/>
              <a:t>Реконструкція та будівництво вулично-дорожньої мережі в частині створення велосипедної інфраструктури та рекреаційного велосипедного маршруту в м. Києві (</a:t>
            </a:r>
            <a:r>
              <a:rPr lang="uk-UA" sz="1100" dirty="0" err="1" smtClean="0"/>
              <a:t>Веломаршрут</a:t>
            </a:r>
            <a:r>
              <a:rPr lang="uk-UA" sz="1100" dirty="0" smtClean="0"/>
              <a:t> </a:t>
            </a:r>
            <a:r>
              <a:rPr lang="uk-UA" sz="1100" dirty="0" err="1" smtClean="0"/>
              <a:t>“Житловий</a:t>
            </a:r>
            <a:r>
              <a:rPr lang="uk-UA" sz="1100" dirty="0" smtClean="0"/>
              <a:t> масив </a:t>
            </a:r>
            <a:r>
              <a:rPr lang="uk-UA" sz="1100" dirty="0" err="1" smtClean="0"/>
              <a:t>Троєщина</a:t>
            </a:r>
            <a:r>
              <a:rPr lang="uk-UA" sz="1100" dirty="0" smtClean="0"/>
              <a:t> - Європейська </a:t>
            </a:r>
            <a:r>
              <a:rPr lang="uk-UA" sz="1100" dirty="0" err="1" smtClean="0"/>
              <a:t>площа”</a:t>
            </a:r>
            <a:r>
              <a:rPr lang="uk-UA" sz="1100" dirty="0" smtClean="0"/>
              <a:t> (замовник будівництва </a:t>
            </a:r>
            <a:r>
              <a:rPr lang="uk-UA" sz="1100" dirty="0" err="1" smtClean="0"/>
              <a:t>КП</a:t>
            </a:r>
            <a:r>
              <a:rPr lang="uk-UA" sz="1100" dirty="0" smtClean="0"/>
              <a:t> «</a:t>
            </a:r>
            <a:r>
              <a:rPr lang="uk-UA" sz="1100" dirty="0" err="1" smtClean="0"/>
              <a:t>Житлоінвестбуд-УКБ</a:t>
            </a:r>
            <a:endParaRPr lang="uk-UA" sz="1100" dirty="0" smtClean="0"/>
          </a:p>
          <a:p>
            <a:pPr algn="just"/>
            <a:r>
              <a:rPr lang="uk-UA" sz="1100" dirty="0" err="1" smtClean="0"/>
              <a:t>Реставрацiя</a:t>
            </a:r>
            <a:r>
              <a:rPr lang="uk-UA" sz="1100" dirty="0" smtClean="0"/>
              <a:t> та ремонт забудови, </a:t>
            </a:r>
            <a:r>
              <a:rPr lang="uk-UA" sz="1100" dirty="0" err="1" smtClean="0"/>
              <a:t>благоустрiй</a:t>
            </a:r>
            <a:r>
              <a:rPr lang="uk-UA" sz="1100" dirty="0" smtClean="0"/>
              <a:t> </a:t>
            </a:r>
            <a:r>
              <a:rPr lang="uk-UA" sz="1100" dirty="0" err="1" smtClean="0"/>
              <a:t>територiї</a:t>
            </a:r>
            <a:r>
              <a:rPr lang="uk-UA" sz="1100" dirty="0" smtClean="0"/>
              <a:t>, </a:t>
            </a:r>
            <a:r>
              <a:rPr lang="uk-UA" sz="1100" dirty="0" err="1" smtClean="0"/>
              <a:t>реконструкцiя</a:t>
            </a:r>
            <a:r>
              <a:rPr lang="uk-UA" sz="1100" dirty="0" smtClean="0"/>
              <a:t> </a:t>
            </a:r>
            <a:r>
              <a:rPr lang="uk-UA" sz="1100" dirty="0" err="1" smtClean="0"/>
              <a:t>iнженерних</a:t>
            </a:r>
            <a:r>
              <a:rPr lang="uk-UA" sz="1100" dirty="0" smtClean="0"/>
              <a:t> мереж по </a:t>
            </a:r>
            <a:r>
              <a:rPr lang="uk-UA" sz="1100" dirty="0" err="1" smtClean="0"/>
              <a:t>Андрiївському</a:t>
            </a:r>
            <a:r>
              <a:rPr lang="uk-UA" sz="1100" dirty="0" smtClean="0"/>
              <a:t> узвозу у </a:t>
            </a:r>
            <a:r>
              <a:rPr lang="uk-UA" sz="1100" dirty="0" err="1" smtClean="0"/>
              <a:t>Подiльському</a:t>
            </a:r>
            <a:r>
              <a:rPr lang="uk-UA" sz="1100" dirty="0" smtClean="0"/>
              <a:t> </a:t>
            </a:r>
            <a:r>
              <a:rPr lang="uk-UA" sz="1100" dirty="0" err="1" smtClean="0"/>
              <a:t>районi</a:t>
            </a:r>
            <a:r>
              <a:rPr lang="uk-UA" sz="1100" dirty="0" smtClean="0"/>
              <a:t> </a:t>
            </a:r>
            <a:r>
              <a:rPr lang="uk-UA" sz="1100" dirty="0" err="1" smtClean="0"/>
              <a:t>м.Києва</a:t>
            </a:r>
            <a:r>
              <a:rPr lang="uk-UA" sz="1100" dirty="0" smtClean="0"/>
              <a:t> (ІІ черга «</a:t>
            </a:r>
            <a:r>
              <a:rPr lang="uk-UA" sz="1100" dirty="0" err="1" smtClean="0"/>
              <a:t>Реставрацiя</a:t>
            </a:r>
            <a:r>
              <a:rPr lang="uk-UA" sz="1100" dirty="0" smtClean="0"/>
              <a:t> та ремонт </a:t>
            </a:r>
            <a:r>
              <a:rPr lang="uk-UA" sz="1100" dirty="0" err="1" smtClean="0"/>
              <a:t>фасадiв</a:t>
            </a:r>
            <a:r>
              <a:rPr lang="uk-UA" sz="1100" dirty="0" smtClean="0"/>
              <a:t> забудови в межах червоних </a:t>
            </a:r>
            <a:r>
              <a:rPr lang="uk-UA" sz="1100" dirty="0" err="1" smtClean="0"/>
              <a:t>лiнiй</a:t>
            </a:r>
            <a:r>
              <a:rPr lang="uk-UA" sz="1100" dirty="0" smtClean="0"/>
              <a:t>")</a:t>
            </a:r>
          </a:p>
          <a:p>
            <a:pPr algn="just"/>
            <a:r>
              <a:rPr lang="uk-UA" sz="1100" dirty="0" err="1" smtClean="0"/>
              <a:t>Реставрацiя</a:t>
            </a:r>
            <a:r>
              <a:rPr lang="uk-UA" sz="1100" dirty="0" smtClean="0"/>
              <a:t> та ремонт забудови, </a:t>
            </a:r>
            <a:r>
              <a:rPr lang="uk-UA" sz="1100" dirty="0" err="1" smtClean="0"/>
              <a:t>благоустрiй</a:t>
            </a:r>
            <a:r>
              <a:rPr lang="uk-UA" sz="1100" dirty="0" smtClean="0"/>
              <a:t> </a:t>
            </a:r>
            <a:r>
              <a:rPr lang="uk-UA" sz="1100" dirty="0" err="1" smtClean="0"/>
              <a:t>територiї</a:t>
            </a:r>
            <a:r>
              <a:rPr lang="uk-UA" sz="1100" dirty="0" smtClean="0"/>
              <a:t>, </a:t>
            </a:r>
            <a:r>
              <a:rPr lang="uk-UA" sz="1100" dirty="0" err="1" smtClean="0"/>
              <a:t>реконструкцiя</a:t>
            </a:r>
            <a:r>
              <a:rPr lang="uk-UA" sz="1100" dirty="0" smtClean="0"/>
              <a:t> </a:t>
            </a:r>
            <a:r>
              <a:rPr lang="uk-UA" sz="1100" dirty="0" err="1" smtClean="0"/>
              <a:t>iнженерних</a:t>
            </a:r>
            <a:r>
              <a:rPr lang="uk-UA" sz="1100" dirty="0" smtClean="0"/>
              <a:t> мереж по </a:t>
            </a:r>
            <a:r>
              <a:rPr lang="uk-UA" sz="1100" dirty="0" err="1" smtClean="0"/>
              <a:t>Андрiївському</a:t>
            </a:r>
            <a:r>
              <a:rPr lang="uk-UA" sz="1100" dirty="0" smtClean="0"/>
              <a:t> узвозу у </a:t>
            </a:r>
            <a:r>
              <a:rPr lang="uk-UA" sz="1100" dirty="0" err="1" smtClean="0"/>
              <a:t>Подiльському</a:t>
            </a:r>
            <a:r>
              <a:rPr lang="uk-UA" sz="1100" dirty="0" smtClean="0"/>
              <a:t> </a:t>
            </a:r>
            <a:r>
              <a:rPr lang="uk-UA" sz="1100" dirty="0" err="1" smtClean="0"/>
              <a:t>районi</a:t>
            </a:r>
            <a:r>
              <a:rPr lang="uk-UA" sz="1100" dirty="0" smtClean="0"/>
              <a:t> м. Києва (І черга «</a:t>
            </a:r>
            <a:r>
              <a:rPr lang="uk-UA" sz="1100" dirty="0" err="1" smtClean="0"/>
              <a:t>Реконструкцiя</a:t>
            </a:r>
            <a:r>
              <a:rPr lang="uk-UA" sz="1100" dirty="0" smtClean="0"/>
              <a:t> </a:t>
            </a:r>
            <a:r>
              <a:rPr lang="uk-UA" sz="1100" dirty="0" err="1" smtClean="0"/>
              <a:t>iнженерних</a:t>
            </a:r>
            <a:r>
              <a:rPr lang="uk-UA" sz="1100" dirty="0" smtClean="0"/>
              <a:t> мереж, </a:t>
            </a:r>
            <a:r>
              <a:rPr lang="uk-UA" sz="1100" dirty="0" err="1" smtClean="0"/>
              <a:t>благоустрiй</a:t>
            </a:r>
            <a:r>
              <a:rPr lang="uk-UA" sz="1100" dirty="0" smtClean="0"/>
              <a:t> та </a:t>
            </a:r>
            <a:r>
              <a:rPr lang="uk-UA" sz="1100" dirty="0" err="1" smtClean="0"/>
              <a:t>озелення</a:t>
            </a:r>
            <a:r>
              <a:rPr lang="uk-UA" sz="1100" dirty="0" smtClean="0"/>
              <a:t> </a:t>
            </a:r>
            <a:r>
              <a:rPr lang="uk-UA" sz="1100" dirty="0" err="1" smtClean="0"/>
              <a:t>вулицi</a:t>
            </a:r>
            <a:r>
              <a:rPr lang="uk-UA" sz="1100" dirty="0" smtClean="0"/>
              <a:t> з </a:t>
            </a:r>
            <a:r>
              <a:rPr lang="uk-UA" sz="1100" dirty="0" err="1" smtClean="0"/>
              <a:t>реконструкцiєю</a:t>
            </a:r>
            <a:r>
              <a:rPr lang="uk-UA" sz="1100" dirty="0" smtClean="0"/>
              <a:t> дорожнього покриття")</a:t>
            </a:r>
          </a:p>
          <a:p>
            <a:pPr algn="just"/>
            <a:r>
              <a:rPr lang="uk-UA" sz="1100" dirty="0" smtClean="0"/>
              <a:t>Реконструкція прохідного колектора водопроводу Д=1400 мм </a:t>
            </a:r>
            <a:r>
              <a:rPr lang="uk-UA" sz="1100" dirty="0" err="1" smtClean="0"/>
              <a:t>вiд</a:t>
            </a:r>
            <a:r>
              <a:rPr lang="uk-UA" sz="1100" dirty="0" smtClean="0"/>
              <a:t> станції метро «Дніпро» до вул. </a:t>
            </a:r>
            <a:r>
              <a:rPr lang="uk-UA" sz="1100" dirty="0" err="1" smtClean="0"/>
              <a:t>Кiровоградської</a:t>
            </a:r>
            <a:r>
              <a:rPr lang="uk-UA" sz="1100" dirty="0" smtClean="0"/>
              <a:t> в </a:t>
            </a:r>
            <a:r>
              <a:rPr lang="uk-UA" sz="1100" dirty="0" err="1" smtClean="0"/>
              <a:t>м.Києвi</a:t>
            </a:r>
            <a:r>
              <a:rPr lang="uk-UA" sz="1100" dirty="0" smtClean="0"/>
              <a:t>.</a:t>
            </a:r>
          </a:p>
          <a:p>
            <a:pPr algn="just"/>
            <a:endParaRPr lang="uk-UA" sz="1100" dirty="0" smtClean="0"/>
          </a:p>
          <a:p>
            <a:pPr algn="just">
              <a:buNone/>
            </a:pPr>
            <a:endParaRPr lang="uk-UA" sz="1100" dirty="0" smtClean="0"/>
          </a:p>
          <a:p>
            <a:pPr algn="just"/>
            <a:endParaRPr lang="uk-UA" sz="1100" dirty="0" smtClean="0"/>
          </a:p>
          <a:p>
            <a:pPr algn="just">
              <a:buNone/>
            </a:pPr>
            <a:endParaRPr lang="uk-UA" sz="1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752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Звіт, щодо робіт, виконаних департаментом будівництва та житлового забезпечення, на виконання доручень та вимог міського голови та громади Києва, в період з червня 2014 по червень 2015 років.</vt:lpstr>
      <vt:lpstr>Підсумки діяльності департаменту будівництва та житлового забезпечення згідно основних напрямків</vt:lpstr>
      <vt:lpstr>Підсумки діяльності департаменту будівництва та житлового забезпечення згідно основних напрямків: Житлове забезпечення</vt:lpstr>
      <vt:lpstr>Підсумки діяльності департаменту будівництва та житлового забезпечення згідно основних напрямків: Житлове забезпечення</vt:lpstr>
      <vt:lpstr>Підсумки діяльності департаменту будівництва та житлового забезпечення згідно основних напрямків: Капітальне будівництво</vt:lpstr>
      <vt:lpstr>Підсумки діяльності департаменту будівництва та житлового забезпечення згідно основних напрямків: Капітальне будівництво</vt:lpstr>
      <vt:lpstr>Підсумки діяльності департаменту будівництва та житлового забезпечення згідно основних напрямків: Капітальне будівництво</vt:lpstr>
    </vt:vector>
  </TitlesOfParts>
  <Company>No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Звіт, щодо робіт, виконаних департаментом будівництва та житлового забезпечення, на виконання доручень та вимог міського голови та громади Києва, в період з червня 2014 по червень 2015 років.</dc:title>
  <dc:creator>Любов М. Винарчук</dc:creator>
  <cp:lastModifiedBy>adm2</cp:lastModifiedBy>
  <cp:revision>18</cp:revision>
  <dcterms:created xsi:type="dcterms:W3CDTF">2015-06-02T13:17:34Z</dcterms:created>
  <dcterms:modified xsi:type="dcterms:W3CDTF">2015-07-14T07:13:38Z</dcterms:modified>
</cp:coreProperties>
</file>