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 bookmarkIdSeed="3">
  <p:sldMasterIdLst>
    <p:sldMasterId id="2147483648" r:id="rId1"/>
    <p:sldMasterId id="2147483667" r:id="rId2"/>
    <p:sldMasterId id="2147483686" r:id="rId3"/>
    <p:sldMasterId id="2147483703" r:id="rId4"/>
    <p:sldMasterId id="2147483713" r:id="rId5"/>
    <p:sldMasterId id="2147483720" r:id="rId6"/>
  </p:sldMasterIdLst>
  <p:notesMasterIdLst>
    <p:notesMasterId r:id="rId28"/>
  </p:notesMasterIdLst>
  <p:handoutMasterIdLst>
    <p:handoutMasterId r:id="rId29"/>
  </p:handoutMasterIdLst>
  <p:sldIdLst>
    <p:sldId id="274" r:id="rId7"/>
    <p:sldId id="257" r:id="rId8"/>
    <p:sldId id="278" r:id="rId9"/>
    <p:sldId id="259" r:id="rId10"/>
    <p:sldId id="263" r:id="rId11"/>
    <p:sldId id="262" r:id="rId12"/>
    <p:sldId id="264" r:id="rId13"/>
    <p:sldId id="275" r:id="rId14"/>
    <p:sldId id="266" r:id="rId15"/>
    <p:sldId id="283" r:id="rId16"/>
    <p:sldId id="284" r:id="rId17"/>
    <p:sldId id="285" r:id="rId18"/>
    <p:sldId id="288" r:id="rId19"/>
    <p:sldId id="265" r:id="rId20"/>
    <p:sldId id="268" r:id="rId21"/>
    <p:sldId id="286" r:id="rId22"/>
    <p:sldId id="280" r:id="rId23"/>
    <p:sldId id="277" r:id="rId24"/>
    <p:sldId id="276" r:id="rId25"/>
    <p:sldId id="282" r:id="rId26"/>
    <p:sldId id="287" r:id="rId27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2682"/>
    <a:srgbClr val="A53010"/>
    <a:srgbClr val="92D050"/>
    <a:srgbClr val="92AA4C"/>
    <a:srgbClr val="6D7F39"/>
    <a:srgbClr val="DE7E18"/>
    <a:srgbClr val="985E4E"/>
    <a:srgbClr val="4B6695"/>
    <a:srgbClr val="CBE37D"/>
    <a:srgbClr val="87A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5026A-00DA-4AB2-9D39-59F05A8BABD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898C107-9FC4-412F-A871-7C1CD8B955B3}">
      <dgm:prSet phldrT="[Текст]" custT="1"/>
      <dgm:spPr/>
      <dgm:t>
        <a:bodyPr/>
        <a:lstStyle/>
        <a:p>
          <a:r>
            <a:rPr lang="uk-UA" sz="2000" b="1" dirty="0" smtClean="0"/>
            <a:t>1992 р. – ст. 10 п. 2 ЗУ «Про приватизацію»</a:t>
          </a:r>
          <a:endParaRPr lang="uk-UA" sz="2000" b="1" dirty="0"/>
        </a:p>
      </dgm:t>
    </dgm:pt>
    <dgm:pt modelId="{08668775-0AD6-4C50-97AF-9B64B19A9D18}" type="parTrans" cxnId="{8543EDF0-F1BA-4F64-8644-726E7893535A}">
      <dgm:prSet/>
      <dgm:spPr/>
      <dgm:t>
        <a:bodyPr/>
        <a:lstStyle/>
        <a:p>
          <a:endParaRPr lang="uk-UA"/>
        </a:p>
      </dgm:t>
    </dgm:pt>
    <dgm:pt modelId="{F5182694-4759-40D0-8AD5-9044B9872134}" type="sibTrans" cxnId="{8543EDF0-F1BA-4F64-8644-726E7893535A}">
      <dgm:prSet/>
      <dgm:spPr/>
      <dgm:t>
        <a:bodyPr/>
        <a:lstStyle/>
        <a:p>
          <a:endParaRPr lang="uk-UA"/>
        </a:p>
      </dgm:t>
    </dgm:pt>
    <dgm:pt modelId="{43BDD399-FE04-443D-B0BF-83CC24A9E617}">
      <dgm:prSet phldrT="[Текст]" custT="1"/>
      <dgm:spPr/>
      <dgm:t>
        <a:bodyPr/>
        <a:lstStyle/>
        <a:p>
          <a:r>
            <a:rPr lang="uk-UA" sz="2000" b="1" dirty="0" smtClean="0"/>
            <a:t>2004 р. – Рішення КСУ</a:t>
          </a:r>
          <a:endParaRPr lang="uk-UA" sz="2000" b="1" dirty="0"/>
        </a:p>
      </dgm:t>
    </dgm:pt>
    <dgm:pt modelId="{FFE44D69-285A-4C14-9C29-DFDAF90D91EA}" type="parTrans" cxnId="{17D2161B-CFDD-43FD-B723-732ACCC38234}">
      <dgm:prSet/>
      <dgm:spPr/>
      <dgm:t>
        <a:bodyPr/>
        <a:lstStyle/>
        <a:p>
          <a:endParaRPr lang="uk-UA"/>
        </a:p>
      </dgm:t>
    </dgm:pt>
    <dgm:pt modelId="{BA3474E1-27DF-4843-B9E4-D62871DCA95D}" type="sibTrans" cxnId="{17D2161B-CFDD-43FD-B723-732ACCC38234}">
      <dgm:prSet/>
      <dgm:spPr/>
      <dgm:t>
        <a:bodyPr/>
        <a:lstStyle/>
        <a:p>
          <a:endParaRPr lang="uk-UA"/>
        </a:p>
      </dgm:t>
    </dgm:pt>
    <dgm:pt modelId="{0E8EA8CA-2E72-44A5-97B0-4804050A72F4}">
      <dgm:prSet phldrT="[Текст]" custT="1"/>
      <dgm:spPr/>
      <dgm:t>
        <a:bodyPr/>
        <a:lstStyle/>
        <a:p>
          <a:r>
            <a:rPr lang="uk-UA" sz="2000" b="1" dirty="0" smtClean="0"/>
            <a:t>2011 р. – Рішення Верховного суду</a:t>
          </a:r>
          <a:endParaRPr lang="uk-UA" sz="2000" b="1" dirty="0"/>
        </a:p>
      </dgm:t>
    </dgm:pt>
    <dgm:pt modelId="{3539E6E5-AFA4-4A91-823D-69120486014C}" type="parTrans" cxnId="{3076E66C-B267-4E57-A124-7E3CC33E7F3C}">
      <dgm:prSet/>
      <dgm:spPr/>
      <dgm:t>
        <a:bodyPr/>
        <a:lstStyle/>
        <a:p>
          <a:endParaRPr lang="uk-UA"/>
        </a:p>
      </dgm:t>
    </dgm:pt>
    <dgm:pt modelId="{A533FA2A-FFC3-4B3B-95E4-4CFA0F314A8F}" type="sibTrans" cxnId="{3076E66C-B267-4E57-A124-7E3CC33E7F3C}">
      <dgm:prSet/>
      <dgm:spPr/>
      <dgm:t>
        <a:bodyPr/>
        <a:lstStyle/>
        <a:p>
          <a:endParaRPr lang="uk-UA"/>
        </a:p>
      </dgm:t>
    </dgm:pt>
    <dgm:pt modelId="{6C6E3CBA-B7C8-4EF8-9BB3-A0B842FD744C}">
      <dgm:prSet phldrT="[Текст]" custT="1"/>
      <dgm:spPr/>
      <dgm:t>
        <a:bodyPr/>
        <a:lstStyle/>
        <a:p>
          <a:r>
            <a:rPr lang="uk-UA" sz="2000" b="1" dirty="0" smtClean="0"/>
            <a:t>2003 р. – ст. 382 Цивільного кодексу</a:t>
          </a:r>
          <a:endParaRPr lang="uk-UA" sz="2000" b="1" dirty="0"/>
        </a:p>
      </dgm:t>
    </dgm:pt>
    <dgm:pt modelId="{A4E89D2C-2337-4E60-94CF-106152CABE10}" type="parTrans" cxnId="{271FB102-8616-4699-B0CF-518861887AF7}">
      <dgm:prSet/>
      <dgm:spPr/>
      <dgm:t>
        <a:bodyPr/>
        <a:lstStyle/>
        <a:p>
          <a:endParaRPr lang="uk-UA"/>
        </a:p>
      </dgm:t>
    </dgm:pt>
    <dgm:pt modelId="{D8EEDB76-A017-4244-8FCF-8A59D7152D14}" type="sibTrans" cxnId="{271FB102-8616-4699-B0CF-518861887AF7}">
      <dgm:prSet/>
      <dgm:spPr/>
      <dgm:t>
        <a:bodyPr/>
        <a:lstStyle/>
        <a:p>
          <a:endParaRPr lang="uk-UA"/>
        </a:p>
      </dgm:t>
    </dgm:pt>
    <dgm:pt modelId="{C85B48E8-48A5-4C70-96A2-FEFB0652F8C1}" type="pres">
      <dgm:prSet presAssocID="{B035026A-00DA-4AB2-9D39-59F05A8BABD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23559D1-3E5D-4355-B44B-1CEE4CDB5E24}" type="pres">
      <dgm:prSet presAssocID="{B035026A-00DA-4AB2-9D39-59F05A8BABD9}" presName="arrow" presStyleLbl="bgShp" presStyleIdx="0" presStyleCnt="1" custScaleX="76687" custScaleY="81480" custLinFactNeighborX="-12983" custLinFactNeighborY="9224"/>
      <dgm:spPr/>
      <dgm:t>
        <a:bodyPr/>
        <a:lstStyle/>
        <a:p>
          <a:endParaRPr lang="uk-UA"/>
        </a:p>
      </dgm:t>
    </dgm:pt>
    <dgm:pt modelId="{55031927-3C27-4946-8BBF-B92D0DA560D8}" type="pres">
      <dgm:prSet presAssocID="{B035026A-00DA-4AB2-9D39-59F05A8BABD9}" presName="arrowDiagram4" presStyleCnt="0"/>
      <dgm:spPr/>
    </dgm:pt>
    <dgm:pt modelId="{0BC79253-40AD-4D02-9061-5EE6A9485D1D}" type="pres">
      <dgm:prSet presAssocID="{B898C107-9FC4-412F-A871-7C1CD8B955B3}" presName="bullet4a" presStyleLbl="node1" presStyleIdx="0" presStyleCnt="4" custLinFactX="-277446" custLinFactY="290184" custLinFactNeighborX="-300000" custLinFactNeighborY="300000"/>
      <dgm:spPr/>
      <dgm:t>
        <a:bodyPr/>
        <a:lstStyle/>
        <a:p>
          <a:endParaRPr lang="uk-UA"/>
        </a:p>
      </dgm:t>
    </dgm:pt>
    <dgm:pt modelId="{9B61DF40-1E5D-4ED6-B9F1-32900485AF6B}" type="pres">
      <dgm:prSet presAssocID="{B898C107-9FC4-412F-A871-7C1CD8B955B3}" presName="textBox4a" presStyleLbl="revTx" presStyleIdx="0" presStyleCnt="4" custScaleX="503872" custScaleY="40317" custLinFactX="52170" custLinFactNeighborX="100000" custLinFactNeighborY="5009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3C2D5D-FBBD-404F-99C0-B5ABF43CA01A}" type="pres">
      <dgm:prSet presAssocID="{43BDD399-FE04-443D-B0BF-83CC24A9E617}" presName="bullet4b" presStyleLbl="node1" presStyleIdx="1" presStyleCnt="4" custLinFactNeighborX="-75281" custLinFactNeighborY="67385"/>
      <dgm:spPr/>
      <dgm:t>
        <a:bodyPr/>
        <a:lstStyle/>
        <a:p>
          <a:endParaRPr lang="uk-UA"/>
        </a:p>
      </dgm:t>
    </dgm:pt>
    <dgm:pt modelId="{20D28A6F-74BF-4CE6-A787-2A7A800C33B5}" type="pres">
      <dgm:prSet presAssocID="{43BDD399-FE04-443D-B0BF-83CC24A9E617}" presName="textBox4b" presStyleLbl="revTx" presStyleIdx="1" presStyleCnt="4" custScaleX="265226" custScaleY="22492" custLinFactNeighborX="72825" custLinFactNeighborY="-201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681EC2-E4E7-456E-B991-940CF5D4FBAE}" type="pres">
      <dgm:prSet presAssocID="{0E8EA8CA-2E72-44A5-97B0-4804050A72F4}" presName="bullet4c" presStyleLbl="node1" presStyleIdx="2" presStyleCnt="4" custLinFactX="-27048" custLinFactNeighborX="-100000" custLinFactNeighborY="90595"/>
      <dgm:spPr/>
    </dgm:pt>
    <dgm:pt modelId="{A1EA9A81-CD77-4F57-B464-B987FB4BFE3F}" type="pres">
      <dgm:prSet presAssocID="{0E8EA8CA-2E72-44A5-97B0-4804050A72F4}" presName="textBox4c" presStyleLbl="revTx" presStyleIdx="2" presStyleCnt="4" custScaleX="273786" custScaleY="13749" custLinFactNeighborX="50906" custLinFactNeighborY="-204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C9702B-9F32-4F94-846D-63CC5CF4F126}" type="pres">
      <dgm:prSet presAssocID="{6C6E3CBA-B7C8-4EF8-9BB3-A0B842FD744C}" presName="bullet4d" presStyleLbl="node1" presStyleIdx="3" presStyleCnt="4" custLinFactX="-24466" custLinFactNeighborX="-100000" custLinFactNeighborY="85600"/>
      <dgm:spPr/>
    </dgm:pt>
    <dgm:pt modelId="{116621ED-B889-46AE-8914-A41F31CBBE3B}" type="pres">
      <dgm:prSet presAssocID="{6C6E3CBA-B7C8-4EF8-9BB3-A0B842FD744C}" presName="textBox4d" presStyleLbl="revTx" presStyleIdx="3" presStyleCnt="4" custScaleX="352378" custScaleY="13959" custLinFactX="-75601" custLinFactNeighborX="-100000" custLinFactNeighborY="2624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7D2161B-CFDD-43FD-B723-732ACCC38234}" srcId="{B035026A-00DA-4AB2-9D39-59F05A8BABD9}" destId="{43BDD399-FE04-443D-B0BF-83CC24A9E617}" srcOrd="1" destOrd="0" parTransId="{FFE44D69-285A-4C14-9C29-DFDAF90D91EA}" sibTransId="{BA3474E1-27DF-4843-B9E4-D62871DCA95D}"/>
    <dgm:cxn modelId="{271FB102-8616-4699-B0CF-518861887AF7}" srcId="{B035026A-00DA-4AB2-9D39-59F05A8BABD9}" destId="{6C6E3CBA-B7C8-4EF8-9BB3-A0B842FD744C}" srcOrd="3" destOrd="0" parTransId="{A4E89D2C-2337-4E60-94CF-106152CABE10}" sibTransId="{D8EEDB76-A017-4244-8FCF-8A59D7152D14}"/>
    <dgm:cxn modelId="{A5F1E2DF-8CCD-4195-8B32-4A73DC1F006A}" type="presOf" srcId="{B898C107-9FC4-412F-A871-7C1CD8B955B3}" destId="{9B61DF40-1E5D-4ED6-B9F1-32900485AF6B}" srcOrd="0" destOrd="0" presId="urn:microsoft.com/office/officeart/2005/8/layout/arrow2"/>
    <dgm:cxn modelId="{C3EC2CE9-E4F2-479D-A118-9D4EB0E7C860}" type="presOf" srcId="{43BDD399-FE04-443D-B0BF-83CC24A9E617}" destId="{20D28A6F-74BF-4CE6-A787-2A7A800C33B5}" srcOrd="0" destOrd="0" presId="urn:microsoft.com/office/officeart/2005/8/layout/arrow2"/>
    <dgm:cxn modelId="{E9535E7E-7EB0-4A8D-808A-BA21DA39A583}" type="presOf" srcId="{B035026A-00DA-4AB2-9D39-59F05A8BABD9}" destId="{C85B48E8-48A5-4C70-96A2-FEFB0652F8C1}" srcOrd="0" destOrd="0" presId="urn:microsoft.com/office/officeart/2005/8/layout/arrow2"/>
    <dgm:cxn modelId="{E45BC94C-67CC-48FA-B59C-71B60DC785B2}" type="presOf" srcId="{6C6E3CBA-B7C8-4EF8-9BB3-A0B842FD744C}" destId="{116621ED-B889-46AE-8914-A41F31CBBE3B}" srcOrd="0" destOrd="0" presId="urn:microsoft.com/office/officeart/2005/8/layout/arrow2"/>
    <dgm:cxn modelId="{EB09307B-2029-4F6D-9677-6ECC6EF19FEF}" type="presOf" srcId="{0E8EA8CA-2E72-44A5-97B0-4804050A72F4}" destId="{A1EA9A81-CD77-4F57-B464-B987FB4BFE3F}" srcOrd="0" destOrd="0" presId="urn:microsoft.com/office/officeart/2005/8/layout/arrow2"/>
    <dgm:cxn modelId="{8543EDF0-F1BA-4F64-8644-726E7893535A}" srcId="{B035026A-00DA-4AB2-9D39-59F05A8BABD9}" destId="{B898C107-9FC4-412F-A871-7C1CD8B955B3}" srcOrd="0" destOrd="0" parTransId="{08668775-0AD6-4C50-97AF-9B64B19A9D18}" sibTransId="{F5182694-4759-40D0-8AD5-9044B9872134}"/>
    <dgm:cxn modelId="{3076E66C-B267-4E57-A124-7E3CC33E7F3C}" srcId="{B035026A-00DA-4AB2-9D39-59F05A8BABD9}" destId="{0E8EA8CA-2E72-44A5-97B0-4804050A72F4}" srcOrd="2" destOrd="0" parTransId="{3539E6E5-AFA4-4A91-823D-69120486014C}" sibTransId="{A533FA2A-FFC3-4B3B-95E4-4CFA0F314A8F}"/>
    <dgm:cxn modelId="{B87BD928-7B75-4EAF-B0FA-EC400BA564DF}" type="presParOf" srcId="{C85B48E8-48A5-4C70-96A2-FEFB0652F8C1}" destId="{D23559D1-3E5D-4355-B44B-1CEE4CDB5E24}" srcOrd="0" destOrd="0" presId="urn:microsoft.com/office/officeart/2005/8/layout/arrow2"/>
    <dgm:cxn modelId="{5B568126-8381-41EC-B61A-CA5AD609CC80}" type="presParOf" srcId="{C85B48E8-48A5-4C70-96A2-FEFB0652F8C1}" destId="{55031927-3C27-4946-8BBF-B92D0DA560D8}" srcOrd="1" destOrd="0" presId="urn:microsoft.com/office/officeart/2005/8/layout/arrow2"/>
    <dgm:cxn modelId="{E73FC9EA-FB7C-47F0-9B69-D15164E81A22}" type="presParOf" srcId="{55031927-3C27-4946-8BBF-B92D0DA560D8}" destId="{0BC79253-40AD-4D02-9061-5EE6A9485D1D}" srcOrd="0" destOrd="0" presId="urn:microsoft.com/office/officeart/2005/8/layout/arrow2"/>
    <dgm:cxn modelId="{F301B0F5-4F41-4ABF-B1AF-C4C3EA647449}" type="presParOf" srcId="{55031927-3C27-4946-8BBF-B92D0DA560D8}" destId="{9B61DF40-1E5D-4ED6-B9F1-32900485AF6B}" srcOrd="1" destOrd="0" presId="urn:microsoft.com/office/officeart/2005/8/layout/arrow2"/>
    <dgm:cxn modelId="{9B5DEDD6-2CB2-46ED-A820-16D38B1A594D}" type="presParOf" srcId="{55031927-3C27-4946-8BBF-B92D0DA560D8}" destId="{C43C2D5D-FBBD-404F-99C0-B5ABF43CA01A}" srcOrd="2" destOrd="0" presId="urn:microsoft.com/office/officeart/2005/8/layout/arrow2"/>
    <dgm:cxn modelId="{D9C0B198-A73E-47C7-B930-BB1DB98550B3}" type="presParOf" srcId="{55031927-3C27-4946-8BBF-B92D0DA560D8}" destId="{20D28A6F-74BF-4CE6-A787-2A7A800C33B5}" srcOrd="3" destOrd="0" presId="urn:microsoft.com/office/officeart/2005/8/layout/arrow2"/>
    <dgm:cxn modelId="{9B18B9DA-4E8C-42F8-837D-1FA15BA08D53}" type="presParOf" srcId="{55031927-3C27-4946-8BBF-B92D0DA560D8}" destId="{CD681EC2-E4E7-456E-B991-940CF5D4FBAE}" srcOrd="4" destOrd="0" presId="urn:microsoft.com/office/officeart/2005/8/layout/arrow2"/>
    <dgm:cxn modelId="{1AF51A93-BF4D-4FA8-BB98-33E2BACCC802}" type="presParOf" srcId="{55031927-3C27-4946-8BBF-B92D0DA560D8}" destId="{A1EA9A81-CD77-4F57-B464-B987FB4BFE3F}" srcOrd="5" destOrd="0" presId="urn:microsoft.com/office/officeart/2005/8/layout/arrow2"/>
    <dgm:cxn modelId="{36ACD18A-0F7D-4F98-A444-5C733F3A1EF7}" type="presParOf" srcId="{55031927-3C27-4946-8BBF-B92D0DA560D8}" destId="{73C9702B-9F32-4F94-846D-63CC5CF4F126}" srcOrd="6" destOrd="0" presId="urn:microsoft.com/office/officeart/2005/8/layout/arrow2"/>
    <dgm:cxn modelId="{E421C217-EDE3-4700-8B59-CFB233A4DCEA}" type="presParOf" srcId="{55031927-3C27-4946-8BBF-B92D0DA560D8}" destId="{116621ED-B889-46AE-8914-A41F31CBBE3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559D1-3E5D-4355-B44B-1CEE4CDB5E24}">
      <dsp:nvSpPr>
        <dsp:cNvPr id="0" name=""/>
        <dsp:cNvSpPr/>
      </dsp:nvSpPr>
      <dsp:spPr>
        <a:xfrm>
          <a:off x="16800" y="1353129"/>
          <a:ext cx="6810387" cy="452252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79253-40AD-4D02-9061-5EE6A9485D1D}">
      <dsp:nvSpPr>
        <dsp:cNvPr id="0" name=""/>
        <dsp:cNvSpPr/>
      </dsp:nvSpPr>
      <dsp:spPr>
        <a:xfrm>
          <a:off x="0" y="5660007"/>
          <a:ext cx="204257" cy="204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1DF40-1E5D-4ED6-B9F1-32900485AF6B}">
      <dsp:nvSpPr>
        <dsp:cNvPr id="0" name=""/>
        <dsp:cNvSpPr/>
      </dsp:nvSpPr>
      <dsp:spPr>
        <a:xfrm>
          <a:off x="355736" y="5612612"/>
          <a:ext cx="7651849" cy="532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3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1992 р. – ст. 10 п. 2 ЗУ «Про приватизацію»</a:t>
          </a:r>
          <a:endParaRPr lang="uk-UA" sz="2000" b="1" kern="1200" dirty="0"/>
        </a:p>
      </dsp:txBody>
      <dsp:txXfrm>
        <a:off x="355736" y="5612612"/>
        <a:ext cx="7651849" cy="532592"/>
      </dsp:txXfrm>
    </dsp:sp>
    <dsp:sp modelId="{C43C2D5D-FBBD-404F-99C0-B5ABF43CA01A}">
      <dsp:nvSpPr>
        <dsp:cNvPr id="0" name=""/>
        <dsp:cNvSpPr/>
      </dsp:nvSpPr>
      <dsp:spPr>
        <a:xfrm>
          <a:off x="2185061" y="3402844"/>
          <a:ext cx="355230" cy="3552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28A6F-74BF-4CE6-A787-2A7A800C33B5}">
      <dsp:nvSpPr>
        <dsp:cNvPr id="0" name=""/>
        <dsp:cNvSpPr/>
      </dsp:nvSpPr>
      <dsp:spPr>
        <a:xfrm>
          <a:off x="2447555" y="3812483"/>
          <a:ext cx="4946357" cy="570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22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2004 р. – Рішення КСУ</a:t>
          </a:r>
          <a:endParaRPr lang="uk-UA" sz="2000" b="1" kern="1200" dirty="0"/>
        </a:p>
      </dsp:txBody>
      <dsp:txXfrm>
        <a:off x="2447555" y="3812483"/>
        <a:ext cx="4946357" cy="570524"/>
      </dsp:txXfrm>
    </dsp:sp>
    <dsp:sp modelId="{CD681EC2-E4E7-456E-B991-940CF5D4FBAE}">
      <dsp:nvSpPr>
        <dsp:cNvPr id="0" name=""/>
        <dsp:cNvSpPr/>
      </dsp:nvSpPr>
      <dsp:spPr>
        <a:xfrm>
          <a:off x="3697249" y="2638533"/>
          <a:ext cx="470680" cy="470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A9A81-CD77-4F57-B464-B987FB4BFE3F}">
      <dsp:nvSpPr>
        <dsp:cNvPr id="0" name=""/>
        <dsp:cNvSpPr/>
      </dsp:nvSpPr>
      <dsp:spPr>
        <a:xfrm>
          <a:off x="3774761" y="3226097"/>
          <a:ext cx="5105997" cy="471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0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2011 р. – Рішення Верховного суду</a:t>
          </a:r>
          <a:endParaRPr lang="uk-UA" sz="2000" b="1" kern="1200" dirty="0"/>
        </a:p>
      </dsp:txBody>
      <dsp:txXfrm>
        <a:off x="3774761" y="3226097"/>
        <a:ext cx="5105997" cy="471617"/>
      </dsp:txXfrm>
    </dsp:sp>
    <dsp:sp modelId="{73C9702B-9F32-4F94-846D-63CC5CF4F126}">
      <dsp:nvSpPr>
        <dsp:cNvPr id="0" name=""/>
        <dsp:cNvSpPr/>
      </dsp:nvSpPr>
      <dsp:spPr>
        <a:xfrm>
          <a:off x="5517490" y="2122434"/>
          <a:ext cx="630533" cy="630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621ED-B889-46AE-8914-A41F31CBBE3B}">
      <dsp:nvSpPr>
        <dsp:cNvPr id="0" name=""/>
        <dsp:cNvSpPr/>
      </dsp:nvSpPr>
      <dsp:spPr>
        <a:xfrm>
          <a:off x="989297" y="4654476"/>
          <a:ext cx="6571706" cy="555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10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2003 р. – ст. 382 Цивільного кодексу</a:t>
          </a:r>
          <a:endParaRPr lang="uk-UA" sz="2000" b="1" kern="1200" dirty="0"/>
        </a:p>
      </dsp:txBody>
      <dsp:txXfrm>
        <a:off x="989297" y="4654476"/>
        <a:ext cx="6571706" cy="555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3397C-9E05-4155-9C4A-3D51A8CA8A7E}" type="datetimeFigureOut">
              <a:rPr lang="uk-UA" smtClean="0"/>
              <a:t>19.05.2016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727EF-F36B-4E66-948E-856DBF1ED3D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0113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2C138-DF6F-424E-A4C6-3E9E3365C837}" type="datetimeFigureOut">
              <a:rPr lang="uk-UA" smtClean="0"/>
              <a:t>19.05.2016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4522E-F571-4BB6-90F7-8D7C1801D2C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000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824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3146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9267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3493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702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156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311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4231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>
                <a:solidFill>
                  <a:prstClr val="black"/>
                </a:solidFill>
              </a:rPr>
              <a:pPr/>
              <a:t>17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519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>
                <a:solidFill>
                  <a:prstClr val="black"/>
                </a:solidFill>
              </a:rPr>
              <a:pPr/>
              <a:t>18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16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>
                <a:solidFill>
                  <a:prstClr val="black"/>
                </a:solidFill>
              </a:rPr>
              <a:pPr/>
              <a:t>19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0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3515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64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824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822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235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7896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958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0352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>
                <a:solidFill>
                  <a:prstClr val="black"/>
                </a:solidFill>
              </a:rPr>
              <a:pPr/>
              <a:t>8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27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522E-F571-4BB6-90F7-8D7C1801D2C5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4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E662-8A2C-49D8-A0AC-5EE4E3E3E482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594744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800474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509B-4884-461F-9773-F497125E8017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5EEE-F88F-4515-8346-6F9B14F95F4B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4492-3AC3-487C-901E-9407625FAD93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8D2A-E51F-4303-BD16-FD4CB6785695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D0F6-ACA6-4D1E-BA24-6432436AD6A3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3C79-15DA-49AD-B238-23C0AC28F094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65E-E4DB-4C4C-AD60-E2EF291E28AD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E662-8A2C-49D8-A0AC-5EE4E3E3E482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599909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CBE37D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8056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6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3081-022F-46C9-B8D0-299456033CCC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BE37D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4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6481-95DE-485B-9A63-5EB17D56BDEF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BE37D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5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3081-022F-46C9-B8D0-299456033CCC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87F-1A52-4956-B015-434EB599ADEF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D4E894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42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E46C-34D9-4807-BFBF-8CF044C7F52E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D4E894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184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3FF-54EF-4DA1-ADA8-27439666D6AE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BE37D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5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7A6-3402-4432-B017-2BFD0F5F2AFD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D4E894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50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0587-B412-41F8-88B2-82B18C8DC6AB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BE37D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284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C97-03B9-427F-93F3-DEE95F6524BD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D4E894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15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509B-4884-461F-9773-F497125E8017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BE37D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27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5EEE-F88F-4515-8346-6F9B14F95F4B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D4E894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9850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4492-3AC3-487C-901E-9407625FAD93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BE37D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60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8D2A-E51F-4303-BD16-FD4CB6785695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D4E894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106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6481-95DE-485B-9A63-5EB17D56BDEF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D0F6-ACA6-4D1E-BA24-6432436AD6A3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BE37D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55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3C79-15DA-49AD-B238-23C0AC28F094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D4E894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710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65E-E4DB-4C4C-AD60-E2EF291E28AD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CBE37D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26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E662-8A2C-49D8-A0AC-5EE4E3E3E482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594743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800473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7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3081-022F-46C9-B8D0-299456033CCC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718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6481-95DE-485B-9A63-5EB17D56BDEF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80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87F-1A52-4956-B015-434EB599ADEF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E46C-34D9-4807-BFBF-8CF044C7F52E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2397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3FF-54EF-4DA1-ADA8-27439666D6AE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05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7A6-3402-4432-B017-2BFD0F5F2AFD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7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87F-1A52-4956-B015-434EB599ADEF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0587-B412-41F8-88B2-82B18C8DC6AB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20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C97-03B9-427F-93F3-DEE95F6524BD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684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509B-4884-461F-9773-F497125E8017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27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B5EEE-F88F-4515-8346-6F9B14F95F4B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8595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4492-3AC3-487C-901E-9407625FAD93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06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1"/>
          <p:cNvSpPr/>
          <p:nvPr userDrawn="1"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8D2A-E51F-4303-BD16-FD4CB6785695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70724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1"/>
          <p:cNvSpPr/>
          <p:nvPr userDrawn="1"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D0F6-ACA6-4D1E-BA24-6432436AD6A3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67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3C79-15DA-49AD-B238-23C0AC28F094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73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D65E-E4DB-4C4C-AD60-E2EF291E28AD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32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E662-8A2C-49D8-A0AC-5EE4E3E3E482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000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949494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80340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90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E46C-34D9-4807-BFBF-8CF044C7F52E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3081-022F-46C9-B8D0-299456033CCC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949494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84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6481-95DE-485B-9A63-5EB17D56BDEF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949494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724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87F-1A52-4956-B015-434EB599ADEF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949494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0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949494"/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7A6-3402-4432-B017-2BFD0F5F2AFD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C97-03B9-427F-93F3-DEE95F6524BD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949494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474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87A2C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E662-8A2C-49D8-A0AC-5EE4E3E3E482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000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rgbClr val="87A2CF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80340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2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3081-022F-46C9-B8D0-299456033CCC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87A2CF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051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6481-95DE-485B-9A63-5EB17D56BDEF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87A2CF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54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87F-1A52-4956-B015-434EB599ADEF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87A2CF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092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87A2CF"/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7A6-3402-4432-B017-2BFD0F5F2AFD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52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3FF-54EF-4DA1-ADA8-27439666D6AE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C97-03B9-427F-93F3-DEE95F6524BD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rgbClr val="87A2CF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691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E662-8A2C-49D8-A0AC-5EE4E3E3E482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000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803401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94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3081-022F-46C9-B8D0-299456033CCC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589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6481-95DE-485B-9A63-5EB17D56BDEF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312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387F-1A52-4956-B015-434EB599ADEF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43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/>
          <p:nvPr userDrawn="1"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7A6-3402-4432-B017-2BFD0F5F2AFD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557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C97-03B9-427F-93F3-DEE95F6524BD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07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17A6-3402-4432-B017-2BFD0F5F2AFD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A0587-B412-41F8-88B2-82B18C8DC6AB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1C97-03B9-427F-93F3-DEE95F6524BD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182879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style123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31F0A-A61D-40E9-9261-CEB7089128E9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182879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style123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31F0A-A61D-40E9-9261-CEB7089128E9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0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182879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style123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31F0A-A61D-40E9-9261-CEB7089128E9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13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6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6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6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6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6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182879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style123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31F0A-A61D-40E9-9261-CEB7089128E9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8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10" r:id="rId5"/>
    <p:sldLayoutId id="214748371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182879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style123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31F0A-A61D-40E9-9261-CEB7089128E9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2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87A2CF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87A2CF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87A2CF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87A2CF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87A2CF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182879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style123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31F0A-A61D-40E9-9261-CEB7089128E9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640169"/>
            <a:ext cx="8915399" cy="179091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tx1"/>
                </a:solidFill>
              </a:rPr>
              <a:t>Форми управління багатоквартирним будинком за сучасним законодавством</a:t>
            </a:r>
            <a:endParaRPr lang="uk-UA" sz="3600" dirty="0">
              <a:solidFill>
                <a:schemeClr val="tx1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43620" y="1228387"/>
            <a:ext cx="6948853" cy="1126283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chemeClr val="accent5"/>
                </a:solidFill>
              </a:rPr>
              <a:t>Інструкція для мешканців – співвласників</a:t>
            </a:r>
            <a:br>
              <a:rPr lang="uk-UA" b="1" dirty="0" smtClean="0">
                <a:solidFill>
                  <a:schemeClr val="accent5"/>
                </a:solidFill>
              </a:rPr>
            </a:br>
            <a:r>
              <a:rPr lang="uk-UA" b="1" dirty="0" smtClean="0">
                <a:solidFill>
                  <a:schemeClr val="accent5"/>
                </a:solidFill>
              </a:rPr>
              <a:t>багатоквартирних будинків</a:t>
            </a:r>
            <a:endParaRPr lang="uk-UA" b="1" dirty="0">
              <a:solidFill>
                <a:schemeClr val="accent5"/>
              </a:solidFill>
            </a:endParaRPr>
          </a:p>
        </p:txBody>
      </p:sp>
      <p:sp>
        <p:nvSpPr>
          <p:cNvPr id="11" name="Підзаголовок 2"/>
          <p:cNvSpPr txBox="1">
            <a:spLocks/>
          </p:cNvSpPr>
          <p:nvPr/>
        </p:nvSpPr>
        <p:spPr>
          <a:xfrm>
            <a:off x="2701509" y="5842861"/>
            <a:ext cx="8803104" cy="588935"/>
          </a:xfrm>
          <a:prstGeom prst="rect">
            <a:avLst/>
          </a:prstGeom>
        </p:spPr>
        <p:txBody>
          <a:bodyPr vert="horz" lIns="91440" tIns="45720" rIns="91440" bIns="45720" numCol="1" spcCol="288000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3E2682"/>
                </a:solidFill>
              </a:rPr>
              <a:t>Радченко Віра Михайлівна </a:t>
            </a:r>
          </a:p>
          <a:p>
            <a:r>
              <a:rPr lang="uk-UA" b="1" dirty="0" smtClean="0">
                <a:solidFill>
                  <a:srgbClr val="A53010"/>
                </a:solidFill>
              </a:rPr>
              <a:t>Департамент житлово-комунальної інфраструктури </a:t>
            </a:r>
            <a:endParaRPr lang="en-US" b="1" dirty="0" smtClean="0">
              <a:solidFill>
                <a:srgbClr val="A5301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0" y="240640"/>
            <a:ext cx="596193" cy="817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9828" y="104388"/>
            <a:ext cx="6495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3E2682"/>
                </a:solidFill>
                <a:latin typeface="Calibri" panose="020F0502020204030204" pitchFamily="34" charset="0"/>
              </a:rPr>
              <a:t>Київська міська </a:t>
            </a:r>
            <a:endParaRPr lang="uk-UA" sz="2800" b="1" dirty="0" smtClean="0">
              <a:solidFill>
                <a:srgbClr val="3E2682"/>
              </a:solidFill>
              <a:latin typeface="Calibri" panose="020F0502020204030204" pitchFamily="34" charset="0"/>
            </a:endParaRPr>
          </a:p>
          <a:p>
            <a:r>
              <a:rPr lang="uk-UA" sz="2800" b="1" dirty="0" smtClean="0">
                <a:solidFill>
                  <a:srgbClr val="3E2682"/>
                </a:solidFill>
                <a:latin typeface="Calibri" panose="020F0502020204030204" pitchFamily="34" charset="0"/>
              </a:rPr>
              <a:t>державна </a:t>
            </a:r>
            <a:r>
              <a:rPr lang="uk-UA" sz="2800" b="1" dirty="0" smtClean="0">
                <a:solidFill>
                  <a:srgbClr val="3E2682"/>
                </a:solidFill>
                <a:latin typeface="Calibri" panose="020F0502020204030204" pitchFamily="34" charset="0"/>
              </a:rPr>
              <a:t>адміністрація</a:t>
            </a:r>
            <a:endParaRPr lang="uk-UA" sz="2800" b="1" dirty="0">
              <a:solidFill>
                <a:srgbClr val="3E2682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2" descr="D:\загрузки\ЛШ-3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23" y="240640"/>
            <a:ext cx="4295274" cy="28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9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7657" y="4223553"/>
            <a:ext cx="211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5"/>
                </a:solidFill>
              </a:rPr>
              <a:t>ОСББ</a:t>
            </a:r>
            <a:endParaRPr lang="uk-UA" sz="4800" b="1" dirty="0">
              <a:solidFill>
                <a:schemeClr val="accent5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735268" y="3626602"/>
            <a:ext cx="2123809" cy="212380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1621532" y="3416397"/>
            <a:ext cx="6858001" cy="252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77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34527" y="914400"/>
            <a:ext cx="6657474" cy="1363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7200"/>
              </a:spcBef>
            </a:pPr>
            <a:r>
              <a:rPr lang="uk-UA" sz="2800" dirty="0">
                <a:solidFill>
                  <a:schemeClr val="tx1"/>
                </a:solidFill>
              </a:rPr>
              <a:t>Усі рішення в ОСББ приймаються колегіально шляхом </a:t>
            </a:r>
            <a:r>
              <a:rPr lang="uk-UA" sz="2800" b="1" dirty="0">
                <a:solidFill>
                  <a:schemeClr val="accent5"/>
                </a:solidFill>
              </a:rPr>
              <a:t>голосування</a:t>
            </a:r>
            <a:r>
              <a:rPr lang="uk-UA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5935578" y="2277979"/>
            <a:ext cx="5281200" cy="3780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144800" y="2011363"/>
            <a:ext cx="3190875" cy="377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00" b="1" smtClean="0">
                <a:solidFill>
                  <a:schemeClr val="accent5"/>
                </a:solidFill>
              </a:rPr>
              <a:t>ОСББ</a:t>
            </a:r>
            <a:r>
              <a:rPr lang="uk-UA" b="1" smtClean="0">
                <a:solidFill>
                  <a:schemeClr val="accent5"/>
                </a:solidFill>
              </a:rPr>
              <a:t> </a:t>
            </a:r>
            <a:r>
              <a:rPr lang="uk-UA" smtClean="0"/>
              <a:t>(об’єднання співвласників багато- квартирного будинку)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4710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2"/>
          <p:cNvSpPr/>
          <p:nvPr/>
        </p:nvSpPr>
        <p:spPr>
          <a:xfrm>
            <a:off x="7528645" y="3626601"/>
            <a:ext cx="2123809" cy="212380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accent5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Oval 2"/>
          <p:cNvSpPr/>
          <p:nvPr/>
        </p:nvSpPr>
        <p:spPr>
          <a:xfrm>
            <a:off x="5345672" y="3626601"/>
            <a:ext cx="2123809" cy="212380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chemeClr val="accent5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4294967295"/>
          </p:nvPr>
        </p:nvSpPr>
        <p:spPr>
          <a:xfrm>
            <a:off x="6556990" y="1963237"/>
            <a:ext cx="5278437" cy="1573212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accent5"/>
                </a:solidFill>
              </a:rPr>
              <a:t>загальні збори </a:t>
            </a:r>
            <a:r>
              <a:rPr lang="uk-UA" sz="2000" dirty="0" smtClean="0"/>
              <a:t>співвласників</a:t>
            </a:r>
          </a:p>
          <a:p>
            <a:r>
              <a:rPr lang="uk-UA" sz="2000" dirty="0" smtClean="0"/>
              <a:t>засідання (збори) </a:t>
            </a:r>
            <a:r>
              <a:rPr lang="uk-UA" sz="2000" b="1" dirty="0" smtClean="0">
                <a:solidFill>
                  <a:schemeClr val="accent5"/>
                </a:solidFill>
              </a:rPr>
              <a:t>правління</a:t>
            </a:r>
          </a:p>
          <a:p>
            <a:r>
              <a:rPr lang="uk-UA" sz="2000" dirty="0" smtClean="0"/>
              <a:t>контрольно-ревізійна комісія</a:t>
            </a:r>
            <a:endParaRPr lang="uk-UA" sz="2000" b="1" dirty="0">
              <a:solidFill>
                <a:schemeClr val="accent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7657" y="4223553"/>
            <a:ext cx="211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5"/>
                </a:solidFill>
              </a:rPr>
              <a:t>ОСББ</a:t>
            </a:r>
            <a:endParaRPr lang="uk-UA" sz="4800" b="1" dirty="0">
              <a:solidFill>
                <a:schemeClr val="accent5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735268" y="3626602"/>
            <a:ext cx="2123809" cy="212380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1621532" y="3416397"/>
            <a:ext cx="6858001" cy="252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77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Oval 2"/>
          <p:cNvSpPr/>
          <p:nvPr/>
        </p:nvSpPr>
        <p:spPr>
          <a:xfrm>
            <a:off x="9711618" y="3626600"/>
            <a:ext cx="2123809" cy="212380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38100">
            <a:solidFill>
              <a:schemeClr val="accent5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144800" y="2011363"/>
            <a:ext cx="3190875" cy="377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00" b="1" smtClean="0">
                <a:solidFill>
                  <a:schemeClr val="accent5"/>
                </a:solidFill>
              </a:rPr>
              <a:t>ОСББ</a:t>
            </a:r>
            <a:r>
              <a:rPr lang="uk-UA" b="1" smtClean="0">
                <a:solidFill>
                  <a:schemeClr val="accent5"/>
                </a:solidFill>
              </a:rPr>
              <a:t> </a:t>
            </a:r>
            <a:r>
              <a:rPr lang="uk-UA" smtClean="0"/>
              <a:t>(об’єднання співвласників багато- квартирного будинку)</a:t>
            </a:r>
            <a:endParaRPr lang="uk-UA" dirty="0" smtClean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765389" y="914400"/>
            <a:ext cx="6426611" cy="13635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4200"/>
              </a:spcBef>
            </a:pPr>
            <a:r>
              <a:rPr lang="uk-UA" sz="2200" dirty="0">
                <a:solidFill>
                  <a:schemeClr val="tx1"/>
                </a:solidFill>
              </a:rPr>
              <a:t>Управління будинком, прийняття рішень здійснюється через спеціальні органи:</a:t>
            </a:r>
          </a:p>
        </p:txBody>
      </p:sp>
    </p:spTree>
    <p:extLst>
      <p:ext uri="{BB962C8B-B14F-4D97-AF65-F5344CB8AC3E}">
        <p14:creationId xmlns:p14="http://schemas.microsoft.com/office/powerpoint/2010/main" val="28030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7657" y="4223553"/>
            <a:ext cx="211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5"/>
                </a:solidFill>
              </a:rPr>
              <a:t>ОСББ</a:t>
            </a:r>
            <a:endParaRPr lang="uk-UA" sz="4800" b="1" dirty="0">
              <a:solidFill>
                <a:schemeClr val="accent5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735268" y="3626602"/>
            <a:ext cx="2123809" cy="212380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1621532" y="3416397"/>
            <a:ext cx="6858001" cy="252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77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37399" y="914400"/>
            <a:ext cx="6354601" cy="28671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7200"/>
              </a:spcBef>
            </a:pPr>
            <a:r>
              <a:rPr lang="uk-UA" sz="3000" b="1" dirty="0" smtClean="0">
                <a:solidFill>
                  <a:schemeClr val="accent5"/>
                </a:solidFill>
              </a:rPr>
              <a:t>ОСББ</a:t>
            </a:r>
            <a:r>
              <a:rPr lang="uk-UA" sz="2800" dirty="0" smtClean="0">
                <a:solidFill>
                  <a:schemeClr val="accent5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– це така собі «Верховна рада» будинку, створена, щоб розпоряджатись під’їздами, підвалами, горищами, стінами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та всіма комунікаціями в ньому.</a:t>
            </a:r>
            <a:endParaRPr lang="uk-UA" sz="3200" dirty="0">
              <a:solidFill>
                <a:schemeClr val="accent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191039" y="3577146"/>
            <a:ext cx="2123809" cy="212380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accent5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Oval 13"/>
          <p:cNvSpPr/>
          <p:nvPr/>
        </p:nvSpPr>
        <p:spPr>
          <a:xfrm>
            <a:off x="9014699" y="3626601"/>
            <a:ext cx="2123809" cy="212380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chemeClr val="accent5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44800" y="2011363"/>
            <a:ext cx="3190875" cy="377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00" b="1" smtClean="0">
                <a:solidFill>
                  <a:schemeClr val="accent5"/>
                </a:solidFill>
              </a:rPr>
              <a:t>ОСББ</a:t>
            </a:r>
            <a:r>
              <a:rPr lang="uk-UA" b="1" smtClean="0">
                <a:solidFill>
                  <a:schemeClr val="accent5"/>
                </a:solidFill>
              </a:rPr>
              <a:t> </a:t>
            </a:r>
            <a:r>
              <a:rPr lang="uk-UA" smtClean="0"/>
              <a:t>(об’єднання співвласників багато- квартирного будинку)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2332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7657" y="4223553"/>
            <a:ext cx="211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5"/>
                </a:solidFill>
              </a:rPr>
              <a:t>ОСББ</a:t>
            </a:r>
            <a:endParaRPr lang="uk-UA" sz="4800" b="1" dirty="0">
              <a:solidFill>
                <a:schemeClr val="accent5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735268" y="3626602"/>
            <a:ext cx="2123809" cy="212380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1621532" y="3416397"/>
            <a:ext cx="6858001" cy="252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77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765390" y="1317356"/>
            <a:ext cx="6426611" cy="2464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7200"/>
              </a:spcBef>
            </a:pPr>
            <a:r>
              <a:rPr lang="uk-UA" sz="2400" dirty="0">
                <a:solidFill>
                  <a:schemeClr val="tx1"/>
                </a:solidFill>
              </a:rPr>
              <a:t>Рішення ОСББ мають </a:t>
            </a:r>
            <a:r>
              <a:rPr lang="uk-UA" sz="2400" dirty="0" smtClean="0">
                <a:solidFill>
                  <a:schemeClr val="tx1"/>
                </a:solidFill>
              </a:rPr>
              <a:t>юридичну </a:t>
            </a:r>
            <a:r>
              <a:rPr lang="uk-UA" sz="2400" dirty="0">
                <a:solidFill>
                  <a:schemeClr val="tx1"/>
                </a:solidFill>
              </a:rPr>
              <a:t>силу. </a:t>
            </a:r>
            <a:endParaRPr lang="uk-UA" sz="2400" dirty="0" smtClean="0">
              <a:solidFill>
                <a:schemeClr val="tx1"/>
              </a:solidFill>
            </a:endParaRPr>
          </a:p>
          <a:p>
            <a:pPr>
              <a:spcBef>
                <a:spcPts val="3000"/>
              </a:spcBef>
            </a:pPr>
            <a:r>
              <a:rPr lang="uk-UA" sz="2400" dirty="0" smtClean="0">
                <a:solidFill>
                  <a:schemeClr val="tx1"/>
                </a:solidFill>
              </a:rPr>
              <a:t>Вони </a:t>
            </a:r>
            <a:r>
              <a:rPr lang="uk-UA" sz="2400" b="1" dirty="0" smtClean="0">
                <a:solidFill>
                  <a:schemeClr val="tx1"/>
                </a:solidFill>
              </a:rPr>
              <a:t>обов’язкові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для усіх </a:t>
            </a:r>
            <a:r>
              <a:rPr lang="uk-UA" sz="2400" dirty="0" smtClean="0">
                <a:solidFill>
                  <a:schemeClr val="tx1"/>
                </a:solidFill>
              </a:rPr>
              <a:t>співвласників </a:t>
            </a:r>
            <a:r>
              <a:rPr lang="uk-UA" sz="2400" dirty="0">
                <a:solidFill>
                  <a:schemeClr val="tx1"/>
                </a:solidFill>
              </a:rPr>
              <a:t>будинку.</a:t>
            </a:r>
            <a:endParaRPr lang="uk-UA" sz="2400" dirty="0">
              <a:solidFill>
                <a:schemeClr val="accent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44800" y="2011363"/>
            <a:ext cx="3190875" cy="377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00" b="1" smtClean="0">
                <a:solidFill>
                  <a:schemeClr val="accent5"/>
                </a:solidFill>
              </a:rPr>
              <a:t>ОСББ</a:t>
            </a:r>
            <a:r>
              <a:rPr lang="uk-UA" b="1" smtClean="0">
                <a:solidFill>
                  <a:schemeClr val="accent5"/>
                </a:solidFill>
              </a:rPr>
              <a:t> </a:t>
            </a:r>
            <a:r>
              <a:rPr lang="uk-UA" smtClean="0"/>
              <a:t>(об’єднання співвласників багато- квартирного будинку)</a:t>
            </a:r>
            <a:endParaRPr lang="uk-UA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61" y="3134101"/>
            <a:ext cx="27622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7657" y="4223553"/>
            <a:ext cx="211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5"/>
                </a:solidFill>
              </a:rPr>
              <a:t>ОСББ</a:t>
            </a:r>
            <a:endParaRPr lang="uk-UA" sz="4800" b="1" dirty="0">
              <a:solidFill>
                <a:schemeClr val="accent5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735268" y="3626602"/>
            <a:ext cx="2123809" cy="212380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1621532" y="3416397"/>
            <a:ext cx="6858001" cy="252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77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02548" y="759854"/>
            <a:ext cx="6354601" cy="46645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2400"/>
              </a:spcBef>
            </a:pPr>
            <a:endParaRPr lang="uk-UA" dirty="0" smtClean="0">
              <a:solidFill>
                <a:schemeClr val="accent5"/>
              </a:solidFill>
            </a:endParaRPr>
          </a:p>
          <a:p>
            <a:pPr>
              <a:spcBef>
                <a:spcPts val="2400"/>
              </a:spcBef>
            </a:pPr>
            <a:r>
              <a:rPr lang="uk-UA" dirty="0" smtClean="0">
                <a:solidFill>
                  <a:schemeClr val="accent5"/>
                </a:solidFill>
              </a:rPr>
              <a:t>Що таке ОСББ?</a:t>
            </a:r>
          </a:p>
          <a:p>
            <a:pPr>
              <a:spcBef>
                <a:spcPts val="2400"/>
              </a:spcBef>
            </a:pPr>
            <a:r>
              <a:rPr lang="uk-UA" dirty="0" smtClean="0">
                <a:solidFill>
                  <a:schemeClr val="accent1"/>
                </a:solidFill>
              </a:rPr>
              <a:t>ОСББ – це не ЖЕК</a:t>
            </a:r>
          </a:p>
          <a:p>
            <a:pPr>
              <a:spcBef>
                <a:spcPts val="2400"/>
              </a:spcBef>
            </a:pPr>
            <a:endParaRPr lang="uk-UA" dirty="0" smtClean="0">
              <a:solidFill>
                <a:schemeClr val="accent1"/>
              </a:solidFill>
            </a:endParaRPr>
          </a:p>
          <a:p>
            <a:pPr>
              <a:spcBef>
                <a:spcPts val="2400"/>
              </a:spcBef>
            </a:pPr>
            <a:r>
              <a:rPr lang="uk-UA" dirty="0" smtClean="0">
                <a:solidFill>
                  <a:schemeClr val="accent1"/>
                </a:solidFill>
              </a:rPr>
              <a:t>ЖЕК – обслуговує </a:t>
            </a:r>
          </a:p>
          <a:p>
            <a:pPr>
              <a:spcBef>
                <a:spcPts val="2400"/>
              </a:spcBef>
            </a:pPr>
            <a:r>
              <a:rPr lang="uk-UA" dirty="0">
                <a:solidFill>
                  <a:schemeClr val="accent5"/>
                </a:solidFill>
              </a:rPr>
              <a:t>ОСББ – приймає рішення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44800" y="2011363"/>
            <a:ext cx="3190875" cy="377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00" b="1" smtClean="0">
                <a:solidFill>
                  <a:schemeClr val="accent5"/>
                </a:solidFill>
              </a:rPr>
              <a:t>ОСББ</a:t>
            </a:r>
            <a:r>
              <a:rPr lang="uk-UA" b="1" smtClean="0">
                <a:solidFill>
                  <a:schemeClr val="accent5"/>
                </a:solidFill>
              </a:rPr>
              <a:t> </a:t>
            </a:r>
            <a:r>
              <a:rPr lang="uk-UA" smtClean="0"/>
              <a:t>(об’єднання співвласників багато- квартирного будинку)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617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7657" y="4223553"/>
            <a:ext cx="211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5"/>
                </a:solidFill>
              </a:rPr>
              <a:t>ОСББ</a:t>
            </a:r>
            <a:endParaRPr lang="uk-UA" sz="4800" b="1" dirty="0">
              <a:solidFill>
                <a:schemeClr val="accent5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735268" y="3626602"/>
            <a:ext cx="2123809" cy="212380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1621532" y="3416397"/>
            <a:ext cx="6858001" cy="252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77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37399" y="2011680"/>
            <a:ext cx="6354601" cy="3980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7200"/>
              </a:spcBef>
            </a:pPr>
            <a:r>
              <a:rPr lang="uk-UA" sz="2800" dirty="0" smtClean="0">
                <a:solidFill>
                  <a:schemeClr val="tx1"/>
                </a:solidFill>
              </a:rPr>
              <a:t>ОСББ керує тільки </a:t>
            </a:r>
            <a:r>
              <a:rPr lang="uk-UA" sz="2800" b="1" dirty="0" smtClean="0">
                <a:solidFill>
                  <a:schemeClr val="accent5"/>
                </a:solidFill>
              </a:rPr>
              <a:t>спільним</a:t>
            </a:r>
            <a:r>
              <a:rPr lang="uk-UA" sz="2800" dirty="0" smtClean="0">
                <a:solidFill>
                  <a:schemeClr val="accent5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майном, воно не торкається індивідуальної власності.</a:t>
            </a:r>
          </a:p>
          <a:p>
            <a:pPr>
              <a:spcBef>
                <a:spcPts val="7200"/>
              </a:spcBef>
            </a:pPr>
            <a:r>
              <a:rPr lang="uk-UA" sz="2800" b="1" dirty="0" smtClean="0">
                <a:solidFill>
                  <a:schemeClr val="accent1"/>
                </a:solidFill>
              </a:rPr>
              <a:t>Квартири не передаються</a:t>
            </a:r>
            <a:r>
              <a:rPr lang="uk-UA" sz="2800" dirty="0" smtClean="0">
                <a:solidFill>
                  <a:schemeClr val="tx1"/>
                </a:solidFill>
              </a:rPr>
              <a:t>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до статутного фонду ОСББ.</a:t>
            </a:r>
            <a:endParaRPr lang="uk-UA" sz="32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44800" y="2011363"/>
            <a:ext cx="3190875" cy="377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00" b="1" smtClean="0">
                <a:solidFill>
                  <a:schemeClr val="accent5"/>
                </a:solidFill>
              </a:rPr>
              <a:t>ОСББ</a:t>
            </a:r>
            <a:r>
              <a:rPr lang="uk-UA" b="1" smtClean="0">
                <a:solidFill>
                  <a:schemeClr val="accent5"/>
                </a:solidFill>
              </a:rPr>
              <a:t> </a:t>
            </a:r>
            <a:r>
              <a:rPr lang="uk-UA" smtClean="0"/>
              <a:t>(об’єднання співвласників багато- квартирного будинку)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31663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4294967295"/>
          </p:nvPr>
        </p:nvSpPr>
        <p:spPr>
          <a:xfrm>
            <a:off x="6074390" y="1616103"/>
            <a:ext cx="5278437" cy="3303029"/>
          </a:xfrm>
        </p:spPr>
        <p:txBody>
          <a:bodyPr>
            <a:normAutofit/>
          </a:bodyPr>
          <a:lstStyle/>
          <a:p>
            <a:r>
              <a:rPr lang="uk-UA" sz="2000" dirty="0" smtClean="0">
                <a:solidFill>
                  <a:schemeClr val="tx1"/>
                </a:solidFill>
              </a:rPr>
              <a:t>надає змогу співвласникам </a:t>
            </a:r>
            <a:r>
              <a:rPr lang="uk-UA" sz="2000" b="1" dirty="0" smtClean="0">
                <a:solidFill>
                  <a:srgbClr val="92AA4C"/>
                </a:solidFill>
              </a:rPr>
              <a:t>контролювати свої гроші </a:t>
            </a:r>
            <a:r>
              <a:rPr lang="uk-UA" sz="2000" dirty="0" smtClean="0">
                <a:solidFill>
                  <a:schemeClr val="tx1"/>
                </a:solidFill>
              </a:rPr>
              <a:t>та</a:t>
            </a:r>
            <a:r>
              <a:rPr lang="uk-UA" sz="2000" b="1" dirty="0" smtClean="0">
                <a:solidFill>
                  <a:srgbClr val="92AA4C"/>
                </a:solidFill>
              </a:rPr>
              <a:t> ефективно керувати своїм будинком</a:t>
            </a:r>
          </a:p>
          <a:p>
            <a:r>
              <a:rPr lang="uk-UA" sz="2000" dirty="0" smtClean="0"/>
              <a:t>надає можливість вільно та швидко </a:t>
            </a:r>
            <a:r>
              <a:rPr lang="uk-UA" sz="2000" b="1" dirty="0" smtClean="0">
                <a:solidFill>
                  <a:srgbClr val="92AA4C"/>
                </a:solidFill>
              </a:rPr>
              <a:t>змінити керуючу компанію</a:t>
            </a:r>
          </a:p>
          <a:p>
            <a:r>
              <a:rPr lang="uk-UA" sz="2000" dirty="0" smtClean="0"/>
              <a:t>можна вільно брати участь у міських та державних </a:t>
            </a:r>
            <a:r>
              <a:rPr lang="uk-UA" sz="2000" b="1" dirty="0" smtClean="0">
                <a:solidFill>
                  <a:srgbClr val="92AA4C"/>
                </a:solidFill>
              </a:rPr>
              <a:t>програмах підтримки</a:t>
            </a:r>
            <a:endParaRPr lang="uk-UA" sz="2000" b="1" dirty="0">
              <a:solidFill>
                <a:srgbClr val="92AA4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17657" y="4223553"/>
            <a:ext cx="211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5"/>
                </a:solidFill>
              </a:rPr>
              <a:t>ОСББ</a:t>
            </a:r>
            <a:endParaRPr lang="uk-UA" sz="4800" b="1" dirty="0">
              <a:solidFill>
                <a:schemeClr val="accent5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735268" y="3626602"/>
            <a:ext cx="2123809" cy="212380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1621532" y="3416397"/>
            <a:ext cx="6858001" cy="252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77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144800" y="2011363"/>
            <a:ext cx="3190875" cy="377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00" b="1" smtClean="0">
                <a:solidFill>
                  <a:schemeClr val="accent5"/>
                </a:solidFill>
              </a:rPr>
              <a:t>ОСББ</a:t>
            </a:r>
            <a:r>
              <a:rPr lang="uk-UA" b="1" smtClean="0">
                <a:solidFill>
                  <a:schemeClr val="accent5"/>
                </a:solidFill>
              </a:rPr>
              <a:t> </a:t>
            </a:r>
            <a:r>
              <a:rPr lang="uk-UA" smtClean="0"/>
              <a:t>(об’єднання співвласників багато- квартирного будинку)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7605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67" y="3191933"/>
            <a:ext cx="3641774" cy="3168343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735268" y="2229602"/>
            <a:ext cx="2123809" cy="212380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5268" y="2876007"/>
            <a:ext cx="212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A53010"/>
                </a:solidFill>
              </a:rPr>
              <a:t>УК</a:t>
            </a:r>
            <a:endParaRPr lang="uk-UA" sz="4800" b="1" dirty="0">
              <a:solidFill>
                <a:srgbClr val="A5301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 flipV="1">
            <a:off x="1105066" y="3416401"/>
            <a:ext cx="6858001" cy="2520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7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931960" y="1221243"/>
            <a:ext cx="6693881" cy="1442656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uk-UA" sz="2400" b="1" dirty="0" smtClean="0">
                <a:solidFill>
                  <a:srgbClr val="A53010"/>
                </a:solidFill>
              </a:rPr>
              <a:t>РИЗИК ПОТРАПИТИ В КОМУНАЛЬНЕ РАБСТВО, ЗАЛЕЖНІСТЬ ВІД ДОБРОЇ ВОЛІ УПРАВЛЯЮЧОЇ КОМПАНІЇ</a:t>
            </a:r>
            <a:endParaRPr lang="uk-UA" sz="2400" b="1" dirty="0">
              <a:solidFill>
                <a:srgbClr val="A53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693785" y="1816806"/>
            <a:ext cx="6693881" cy="3778250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uk-UA" sz="2400" b="1" dirty="0" smtClean="0">
                <a:solidFill>
                  <a:srgbClr val="DE7E18"/>
                </a:solidFill>
              </a:rPr>
              <a:t>НЕ МОЖУТЬ ЗАХИСТИТИ ПРАВА ТА КОНТРОЛЮВАТИ ВИТРАЧАННЯ КОШТІВ УПРАВЛЯЮЧОЮ КОМПАНІЄЮ</a:t>
            </a:r>
            <a:endParaRPr lang="uk-UA" sz="2400" b="1" dirty="0">
              <a:solidFill>
                <a:srgbClr val="DE7E18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35267" y="2714273"/>
            <a:ext cx="2123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DE7E18"/>
                </a:solidFill>
              </a:rPr>
              <a:t>збори</a:t>
            </a:r>
            <a:endParaRPr lang="uk-UA" sz="4400" b="1" dirty="0">
              <a:solidFill>
                <a:srgbClr val="DE7E18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735267" y="2121915"/>
            <a:ext cx="2123809" cy="212380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 flipV="1">
            <a:off x="1105066" y="3416401"/>
            <a:ext cx="6858001" cy="252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7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5" b="16848"/>
          <a:stretch/>
        </p:blipFill>
        <p:spPr>
          <a:xfrm flipH="1">
            <a:off x="5063133" y="3200400"/>
            <a:ext cx="7128867" cy="365760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27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"/>
          <p:cNvSpPr/>
          <p:nvPr/>
        </p:nvSpPr>
        <p:spPr>
          <a:xfrm>
            <a:off x="8073065" y="2638130"/>
            <a:ext cx="3945467" cy="393854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accent5"/>
            </a:solidFill>
          </a:ln>
          <a:effectLst>
            <a:reflection blurRad="6350" stA="30000" endPos="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80805" y="2816740"/>
            <a:ext cx="211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92AA4C"/>
                </a:solidFill>
              </a:rPr>
              <a:t>ОСББ</a:t>
            </a:r>
            <a:endParaRPr lang="uk-UA" sz="4800" b="1" dirty="0">
              <a:solidFill>
                <a:srgbClr val="92AA4C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710964" y="2170335"/>
            <a:ext cx="2123809" cy="212380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83065" y="927615"/>
            <a:ext cx="6780000" cy="377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A53010"/>
              </a:buClr>
              <a:buNone/>
            </a:pPr>
            <a:r>
              <a:rPr lang="uk-UA" sz="2400" b="1" dirty="0" smtClean="0">
                <a:solidFill>
                  <a:srgbClr val="92AA4C"/>
                </a:solidFill>
              </a:rPr>
              <a:t>ЄДИНИЙ РЕАЛЬНИЙ МЕХАНІЗМ ДЛЯ ПРИЙНЯТТЯ ЛЕГІТИМНИХ КОЛЕКТИВНИХ РІШЕНЬ ЩОДО СПІЛЬНОЇ ВЛАСНОСТІ В БАГАТОКВАРТИРНОМУ БУДИНКУ</a:t>
            </a:r>
          </a:p>
        </p:txBody>
      </p:sp>
    </p:spTree>
    <p:extLst>
      <p:ext uri="{BB962C8B-B14F-4D97-AF65-F5344CB8AC3E}">
        <p14:creationId xmlns:p14="http://schemas.microsoft.com/office/powerpoint/2010/main" val="37734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858" y="500594"/>
            <a:ext cx="5670542" cy="2359722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985E4E"/>
                </a:solidFill>
              </a:rPr>
              <a:t>Закон України № </a:t>
            </a:r>
            <a:r>
              <a:rPr lang="uk-UA" sz="2800" b="1" dirty="0" smtClean="0">
                <a:solidFill>
                  <a:srgbClr val="985E4E"/>
                </a:solidFill>
              </a:rPr>
              <a:t>417-</a:t>
            </a:r>
            <a:r>
              <a:rPr lang="en-US" sz="2800" b="1" dirty="0" smtClean="0">
                <a:solidFill>
                  <a:srgbClr val="985E4E"/>
                </a:solidFill>
              </a:rPr>
              <a:t>VIII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uk-UA" sz="2800" b="1" dirty="0" smtClean="0">
                <a:solidFill>
                  <a:schemeClr val="accent1"/>
                </a:solidFill>
              </a:rPr>
              <a:t/>
            </a:r>
            <a:br>
              <a:rPr lang="uk-UA" sz="2800" b="1" dirty="0" smtClean="0">
                <a:solidFill>
                  <a:schemeClr val="accent1"/>
                </a:solidFill>
              </a:rPr>
            </a:br>
            <a:r>
              <a:rPr lang="uk-UA" sz="2800" dirty="0" smtClean="0"/>
              <a:t>«</a:t>
            </a:r>
            <a:r>
              <a:rPr lang="uk-UA" sz="2800" dirty="0"/>
              <a:t>Про особливості </a:t>
            </a:r>
            <a:r>
              <a:rPr lang="uk-UA" sz="2800" dirty="0" smtClean="0"/>
              <a:t>здійснення </a:t>
            </a:r>
            <a:r>
              <a:rPr lang="uk-UA" sz="2800" dirty="0"/>
              <a:t>права власності у багатоквартирному будинку»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29"/>
          <a:stretch/>
        </p:blipFill>
        <p:spPr>
          <a:xfrm>
            <a:off x="7118732" y="433306"/>
            <a:ext cx="4960974" cy="6000750"/>
          </a:xfrm>
          <a:prstGeom prst="rect">
            <a:avLst/>
          </a:prstGeom>
        </p:spPr>
      </p:pic>
      <p:grpSp>
        <p:nvGrpSpPr>
          <p:cNvPr id="18" name="Групувати 17"/>
          <p:cNvGrpSpPr/>
          <p:nvPr/>
        </p:nvGrpSpPr>
        <p:grpSpPr>
          <a:xfrm>
            <a:off x="2756019" y="2281099"/>
            <a:ext cx="3061246" cy="3755024"/>
            <a:chOff x="3312270" y="1616208"/>
            <a:chExt cx="3810000" cy="467347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13" r="35679" b="68381"/>
            <a:stretch/>
          </p:blipFill>
          <p:spPr>
            <a:xfrm flipH="1">
              <a:off x="5217270" y="4562738"/>
              <a:ext cx="1611651" cy="1726939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70" b="68381"/>
            <a:stretch/>
          </p:blipFill>
          <p:spPr>
            <a:xfrm>
              <a:off x="3440561" y="4562739"/>
              <a:ext cx="1776709" cy="1726939"/>
            </a:xfrm>
            <a:prstGeom prst="rect">
              <a:avLst/>
            </a:prstGeom>
            <a:effectLst>
              <a:outerShdw blurRad="63500" dist="25400" dir="2700000" algn="tl" rotWithShape="0">
                <a:prstClr val="black">
                  <a:alpha val="50000"/>
                </a:prstClr>
              </a:outerShdw>
            </a:effectLst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2270" y="1616208"/>
              <a:ext cx="3810000" cy="381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0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90" y="272904"/>
            <a:ext cx="6449477" cy="1760006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Підтримка будинків</a:t>
            </a:r>
            <a:br>
              <a:rPr lang="uk-UA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uk-UA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містом і державою</a:t>
            </a:r>
            <a:endParaRPr lang="uk-UA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3062" y="2277532"/>
            <a:ext cx="4656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A53010"/>
                </a:solidFill>
              </a:rPr>
              <a:t>Надзвичайні ситуації</a:t>
            </a:r>
            <a:endParaRPr lang="uk-UA" sz="3200" b="1" dirty="0">
              <a:solidFill>
                <a:srgbClr val="A5301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0068" y="3936326"/>
            <a:ext cx="6900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92D050"/>
                </a:solidFill>
              </a:rPr>
              <a:t>Співфінансування енергоефективних проектів</a:t>
            </a:r>
            <a:endParaRPr lang="uk-UA" sz="32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5258166"/>
            <a:ext cx="5858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</a:rPr>
              <a:t>Компенсація кредитів на енергоефективність</a:t>
            </a:r>
            <a:endParaRPr lang="uk-UA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7661" y="3106929"/>
            <a:ext cx="7356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C000"/>
                </a:solidFill>
              </a:rPr>
              <a:t>Співфінансування капремонтів</a:t>
            </a:r>
            <a:endParaRPr lang="uk-UA" sz="3200" b="1" dirty="0">
              <a:solidFill>
                <a:srgbClr val="FFC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3792" y="2423071"/>
            <a:ext cx="289270" cy="29369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Овал 9"/>
          <p:cNvSpPr/>
          <p:nvPr/>
        </p:nvSpPr>
        <p:spPr>
          <a:xfrm>
            <a:off x="1718391" y="3252468"/>
            <a:ext cx="289270" cy="29369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Овал 10"/>
          <p:cNvSpPr/>
          <p:nvPr/>
        </p:nvSpPr>
        <p:spPr>
          <a:xfrm>
            <a:off x="3630798" y="4328087"/>
            <a:ext cx="289270" cy="2936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Овал 11"/>
          <p:cNvSpPr/>
          <p:nvPr/>
        </p:nvSpPr>
        <p:spPr>
          <a:xfrm>
            <a:off x="5959130" y="5649927"/>
            <a:ext cx="289270" cy="293696"/>
          </a:xfrm>
          <a:prstGeom prst="ellipse">
            <a:avLst/>
          </a:prstGeom>
          <a:solidFill>
            <a:srgbClr val="6D7F3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44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ідзаголовок 2"/>
          <p:cNvSpPr txBox="1">
            <a:spLocks/>
          </p:cNvSpPr>
          <p:nvPr/>
        </p:nvSpPr>
        <p:spPr>
          <a:xfrm>
            <a:off x="2701509" y="5842861"/>
            <a:ext cx="8803104" cy="588935"/>
          </a:xfrm>
          <a:prstGeom prst="rect">
            <a:avLst/>
          </a:prstGeom>
        </p:spPr>
        <p:txBody>
          <a:bodyPr vert="horz" lIns="91440" tIns="45720" rIns="91440" bIns="45720" numCol="1" spcCol="288000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0" y="240640"/>
            <a:ext cx="596193" cy="817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9721" y="107961"/>
            <a:ext cx="6495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3E2682"/>
                </a:solidFill>
                <a:latin typeface="Calibri" panose="020F0502020204030204" pitchFamily="34" charset="0"/>
              </a:rPr>
              <a:t>Київська міська </a:t>
            </a:r>
            <a:endParaRPr lang="uk-UA" sz="2800" b="1" dirty="0" smtClean="0">
              <a:solidFill>
                <a:srgbClr val="3E2682"/>
              </a:solidFill>
              <a:latin typeface="Calibri" panose="020F0502020204030204" pitchFamily="34" charset="0"/>
            </a:endParaRPr>
          </a:p>
          <a:p>
            <a:r>
              <a:rPr lang="uk-UA" sz="2800" b="1" dirty="0" smtClean="0">
                <a:solidFill>
                  <a:srgbClr val="3E2682"/>
                </a:solidFill>
                <a:latin typeface="Calibri" panose="020F0502020204030204" pitchFamily="34" charset="0"/>
              </a:rPr>
              <a:t>державна </a:t>
            </a:r>
            <a:r>
              <a:rPr lang="uk-UA" sz="2800" b="1" dirty="0" smtClean="0">
                <a:solidFill>
                  <a:srgbClr val="3E2682"/>
                </a:solidFill>
                <a:latin typeface="Calibri" panose="020F0502020204030204" pitchFamily="34" charset="0"/>
              </a:rPr>
              <a:t>адміністрація</a:t>
            </a:r>
            <a:endParaRPr lang="uk-UA" sz="2800" b="1" dirty="0">
              <a:solidFill>
                <a:srgbClr val="3E2682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2618" y="4817912"/>
            <a:ext cx="8299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3E2682"/>
                </a:solidFill>
              </a:rPr>
              <a:t>Лектор - Радченко Віра Михайлівна </a:t>
            </a:r>
          </a:p>
          <a:p>
            <a:r>
              <a:rPr lang="uk-UA" sz="3200" b="1" dirty="0" smtClean="0">
                <a:solidFill>
                  <a:srgbClr val="A53010"/>
                </a:solidFill>
              </a:rPr>
              <a:t>Департамент житлово-комунальної інфраструктури</a:t>
            </a:r>
            <a:endParaRPr lang="uk-UA" sz="3200" b="1" dirty="0">
              <a:solidFill>
                <a:srgbClr val="A53010"/>
              </a:solidFill>
            </a:endParaRPr>
          </a:p>
        </p:txBody>
      </p:sp>
      <p:pic>
        <p:nvPicPr>
          <p:cNvPr id="1026" name="Picture 2" descr="D:\загрузки\ЛШ-3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53" y="1176594"/>
            <a:ext cx="4913022" cy="327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9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404" y="128062"/>
            <a:ext cx="6263209" cy="1895472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 років </a:t>
            </a:r>
            <a:r>
              <a:rPr lang="uk-UA" sz="2400" b="1" dirty="0" smtClean="0">
                <a:solidFill>
                  <a:srgbClr val="985E4E"/>
                </a:solidFill>
              </a:rPr>
              <a:t/>
            </a:r>
            <a:br>
              <a:rPr lang="uk-UA" sz="2400" b="1" dirty="0" smtClean="0">
                <a:solidFill>
                  <a:srgbClr val="985E4E"/>
                </a:solidFill>
              </a:rPr>
            </a:br>
            <a:r>
              <a:rPr lang="uk-UA" sz="4000" b="1" dirty="0" smtClean="0">
                <a:solidFill>
                  <a:srgbClr val="985E4E"/>
                </a:solidFill>
              </a:rPr>
              <a:t>будинок належить нам</a:t>
            </a:r>
            <a:endParaRPr lang="uk-UA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55261392"/>
              </p:ext>
            </p:extLst>
          </p:nvPr>
        </p:nvGraphicFramePr>
        <p:xfrm>
          <a:off x="2489973" y="583229"/>
          <a:ext cx="8880759" cy="6324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220200" y="2470851"/>
            <a:ext cx="2683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2015-16 р. – </a:t>
            </a:r>
          </a:p>
          <a:p>
            <a:r>
              <a:rPr lang="uk-UA" sz="2800" b="1" dirty="0" smtClean="0"/>
              <a:t>Закон 417-</a:t>
            </a:r>
            <a:r>
              <a:rPr lang="en-US" sz="2800" b="1" dirty="0" smtClean="0"/>
              <a:t>VIII</a:t>
            </a:r>
            <a:endParaRPr lang="uk-UA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9" y="1793962"/>
            <a:ext cx="2414520" cy="3903133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3479271" y="4901672"/>
            <a:ext cx="204257" cy="204257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7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/>
                </a:solidFill>
              </a:rPr>
              <a:t>Ф</a:t>
            </a:r>
            <a:r>
              <a:rPr lang="uk-UA" dirty="0" smtClean="0">
                <a:solidFill>
                  <a:schemeClr val="accent1"/>
                </a:solidFill>
              </a:rPr>
              <a:t>орми</a:t>
            </a:r>
            <a:r>
              <a:rPr lang="uk-UA" dirty="0" smtClean="0"/>
              <a:t> управління будинком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777643" y="1905000"/>
            <a:ext cx="3191680" cy="3778250"/>
          </a:xfrm>
        </p:spPr>
        <p:txBody>
          <a:bodyPr>
            <a:normAutofit/>
          </a:bodyPr>
          <a:lstStyle/>
          <a:p>
            <a:r>
              <a:rPr lang="uk-UA" sz="2600" b="1" dirty="0" smtClean="0">
                <a:solidFill>
                  <a:schemeClr val="accent5"/>
                </a:solidFill>
              </a:rPr>
              <a:t>ОСББ</a:t>
            </a:r>
            <a:r>
              <a:rPr lang="uk-UA" b="1" dirty="0" smtClean="0">
                <a:solidFill>
                  <a:schemeClr val="accent5"/>
                </a:solidFill>
              </a:rPr>
              <a:t> </a:t>
            </a:r>
            <a:r>
              <a:rPr lang="uk-UA" dirty="0" smtClean="0"/>
              <a:t>(об’єднання співвласників багато- квартирного будинку)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319013" y="1905000"/>
            <a:ext cx="3161867" cy="377825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uk-UA" sz="1900" b="1" dirty="0" smtClean="0">
                <a:solidFill>
                  <a:schemeClr val="accent2"/>
                </a:solidFill>
              </a:rPr>
              <a:t>Збори співвласників </a:t>
            </a:r>
            <a:r>
              <a:rPr lang="uk-UA" dirty="0" smtClean="0"/>
              <a:t>(протокольні рішення без створення ОСББ)</a:t>
            </a:r>
            <a:endParaRPr lang="uk-U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311579" y="3347201"/>
            <a:ext cx="2123809" cy="212380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Oval 18"/>
          <p:cNvSpPr/>
          <p:nvPr/>
        </p:nvSpPr>
        <p:spPr>
          <a:xfrm>
            <a:off x="4805563" y="3271331"/>
            <a:ext cx="2188765" cy="219967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1324964" y="3917738"/>
            <a:ext cx="211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5"/>
                </a:solidFill>
              </a:rPr>
              <a:t>ОСББ</a:t>
            </a:r>
            <a:endParaRPr lang="uk-UA" sz="4800" b="1" dirty="0">
              <a:solidFill>
                <a:schemeClr val="accent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8040" y="3917738"/>
            <a:ext cx="2123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/>
                </a:solidFill>
              </a:rPr>
              <a:t>збори</a:t>
            </a:r>
            <a:endParaRPr lang="uk-UA" sz="4400" b="1" dirty="0">
              <a:solidFill>
                <a:schemeClr val="accent2"/>
              </a:solidFill>
            </a:endParaRPr>
          </a:p>
        </p:txBody>
      </p:sp>
      <p:sp>
        <p:nvSpPr>
          <p:cNvPr id="14" name="Oval 2"/>
          <p:cNvSpPr/>
          <p:nvPr/>
        </p:nvSpPr>
        <p:spPr>
          <a:xfrm>
            <a:off x="8496054" y="3271331"/>
            <a:ext cx="2200728" cy="216174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7534141" y="1841679"/>
            <a:ext cx="4391696" cy="3841571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uk-UA" sz="1900" b="1" dirty="0" smtClean="0">
                <a:solidFill>
                  <a:srgbClr val="A53010"/>
                </a:solidFill>
              </a:rPr>
              <a:t>Управляюча  компанія (УК) </a:t>
            </a:r>
          </a:p>
          <a:p>
            <a:pPr marL="355600" indent="0">
              <a:lnSpc>
                <a:spcPct val="114000"/>
              </a:lnSpc>
              <a:buNone/>
            </a:pPr>
            <a:r>
              <a:rPr lang="uk-UA" dirty="0" smtClean="0"/>
              <a:t>(обрання містом на конкурсі та укладання договору без участі власників )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9147685" y="3948515"/>
            <a:ext cx="897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A53010"/>
                </a:solidFill>
              </a:rPr>
              <a:t>У</a:t>
            </a:r>
            <a:r>
              <a:rPr lang="uk-UA" sz="4400" b="1" dirty="0" smtClean="0">
                <a:solidFill>
                  <a:srgbClr val="A53010"/>
                </a:solidFill>
              </a:rPr>
              <a:t>К</a:t>
            </a:r>
            <a:endParaRPr lang="uk-UA" sz="4400" b="1" dirty="0">
              <a:solidFill>
                <a:srgbClr val="A53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45" b="16848"/>
          <a:stretch/>
        </p:blipFill>
        <p:spPr>
          <a:xfrm flipH="1">
            <a:off x="5063133" y="3200398"/>
            <a:ext cx="7128867" cy="365760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5919536" y="787782"/>
            <a:ext cx="6060654" cy="6070216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2400"/>
              </a:spcBef>
              <a:buClr>
                <a:schemeClr val="accent2"/>
              </a:buClr>
              <a:buSzPct val="110000"/>
            </a:pPr>
            <a:r>
              <a:rPr lang="uk-UA" dirty="0" smtClean="0"/>
              <a:t>По всіх питаннях, окрім обрання управителя і уповноважених осіб – </a:t>
            </a:r>
            <a:r>
              <a:rPr lang="uk-UA" dirty="0"/>
              <a:t>щоб ухвалити </a:t>
            </a:r>
            <a:r>
              <a:rPr lang="uk-UA" dirty="0" smtClean="0"/>
              <a:t>рішення, потрібна </a:t>
            </a:r>
            <a:r>
              <a:rPr lang="uk-UA" b="1" dirty="0">
                <a:solidFill>
                  <a:schemeClr val="accent2"/>
                </a:solidFill>
              </a:rPr>
              <a:t>згода</a:t>
            </a:r>
            <a:r>
              <a:rPr lang="uk-UA" dirty="0" smtClean="0"/>
              <a:t> співвласників, які разом мають </a:t>
            </a:r>
            <a:br>
              <a:rPr lang="uk-UA" dirty="0" smtClean="0"/>
            </a:br>
            <a:r>
              <a:rPr lang="uk-UA" dirty="0" smtClean="0"/>
              <a:t>у власності </a:t>
            </a:r>
            <a:r>
              <a:rPr lang="uk-UA" b="1" dirty="0" smtClean="0">
                <a:solidFill>
                  <a:schemeClr val="accent2"/>
                </a:solidFill>
              </a:rPr>
              <a:t>не менше ніж </a:t>
            </a:r>
            <a:r>
              <a:rPr lang="uk-UA" sz="2000" b="1" dirty="0" smtClean="0">
                <a:solidFill>
                  <a:schemeClr val="accent2"/>
                </a:solidFill>
              </a:rPr>
              <a:t>75%</a:t>
            </a:r>
            <a:r>
              <a:rPr lang="uk-UA" sz="1900" b="1" dirty="0" smtClean="0">
                <a:solidFill>
                  <a:schemeClr val="accent2"/>
                </a:solidFill>
              </a:rPr>
              <a:t> </a:t>
            </a:r>
            <a:r>
              <a:rPr lang="uk-UA" b="1" dirty="0" smtClean="0">
                <a:solidFill>
                  <a:schemeClr val="accent2"/>
                </a:solidFill>
              </a:rPr>
              <a:t>площі </a:t>
            </a:r>
            <a:r>
              <a:rPr lang="uk-UA" dirty="0" smtClean="0"/>
              <a:t>будинку</a:t>
            </a:r>
            <a:endParaRPr lang="uk-UA" b="1" dirty="0">
              <a:solidFill>
                <a:schemeClr val="accent2"/>
              </a:solidFill>
            </a:endParaRPr>
          </a:p>
          <a:p>
            <a:pPr>
              <a:lnSpc>
                <a:spcPct val="114000"/>
              </a:lnSpc>
              <a:spcBef>
                <a:spcPts val="2400"/>
              </a:spcBef>
              <a:buClr>
                <a:schemeClr val="accent2"/>
              </a:buClr>
              <a:buSzPct val="110000"/>
            </a:pPr>
            <a:r>
              <a:rPr lang="uk-UA" b="1" dirty="0" smtClean="0">
                <a:solidFill>
                  <a:schemeClr val="accent1"/>
                </a:solidFill>
              </a:rPr>
              <a:t>По кожному питанню </a:t>
            </a:r>
            <a:r>
              <a:rPr lang="uk-UA" dirty="0" smtClean="0"/>
              <a:t>необхідно знову скликати збори усіх співвласників та досягати </a:t>
            </a:r>
            <a:r>
              <a:rPr lang="uk-UA" b="1" dirty="0">
                <a:solidFill>
                  <a:schemeClr val="accent1"/>
                </a:solidFill>
              </a:rPr>
              <a:t>згоди</a:t>
            </a:r>
            <a:r>
              <a:rPr lang="uk-UA" dirty="0" smtClean="0"/>
              <a:t> </a:t>
            </a:r>
            <a:r>
              <a:rPr lang="uk-UA" sz="2000" b="1" dirty="0">
                <a:solidFill>
                  <a:schemeClr val="accent1"/>
                </a:solidFill>
              </a:rPr>
              <a:t>75%</a:t>
            </a:r>
            <a:r>
              <a:rPr lang="uk-UA" b="1" dirty="0">
                <a:solidFill>
                  <a:schemeClr val="accent2"/>
                </a:solidFill>
              </a:rPr>
              <a:t> </a:t>
            </a:r>
            <a:r>
              <a:rPr lang="uk-UA" b="1" dirty="0" smtClean="0">
                <a:solidFill>
                  <a:schemeClr val="accent2"/>
                </a:solidFill>
              </a:rPr>
              <a:t/>
            </a:r>
            <a:br>
              <a:rPr lang="uk-UA" b="1" dirty="0" smtClean="0">
                <a:solidFill>
                  <a:schemeClr val="accent2"/>
                </a:solidFill>
              </a:rPr>
            </a:br>
            <a:r>
              <a:rPr lang="uk-UA" dirty="0" smtClean="0"/>
              <a:t>з них (за площею)</a:t>
            </a:r>
            <a:endParaRPr lang="en-US" dirty="0"/>
          </a:p>
          <a:p>
            <a:pPr marL="0" indent="0" algn="ctr">
              <a:lnSpc>
                <a:spcPct val="114000"/>
              </a:lnSpc>
              <a:spcBef>
                <a:spcPts val="2400"/>
              </a:spcBef>
              <a:buClr>
                <a:schemeClr val="accent2"/>
              </a:buClr>
              <a:buSzPct val="110000"/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             </a:t>
            </a:r>
            <a:r>
              <a:rPr lang="uk-UA" sz="2000" b="1" dirty="0" smtClean="0">
                <a:solidFill>
                  <a:schemeClr val="accent2"/>
                </a:solidFill>
              </a:rPr>
              <a:t>СКЛАДНО</a:t>
            </a:r>
            <a:br>
              <a:rPr lang="uk-UA" sz="2000" b="1" dirty="0" smtClean="0">
                <a:solidFill>
                  <a:schemeClr val="accent2"/>
                </a:solidFill>
              </a:rPr>
            </a:br>
            <a:r>
              <a:rPr lang="en-US" sz="2000" b="1" dirty="0" smtClean="0">
                <a:solidFill>
                  <a:schemeClr val="accent2"/>
                </a:solidFill>
              </a:rPr>
              <a:t>          </a:t>
            </a:r>
            <a:r>
              <a:rPr lang="uk-UA" sz="2100" b="1" dirty="0" smtClean="0">
                <a:solidFill>
                  <a:schemeClr val="accent2"/>
                </a:solidFill>
              </a:rPr>
              <a:t>ВИРІШИТИ</a:t>
            </a:r>
            <a:br>
              <a:rPr lang="uk-UA" sz="2100" b="1" dirty="0" smtClean="0">
                <a:solidFill>
                  <a:schemeClr val="accent2"/>
                </a:solidFill>
              </a:rPr>
            </a:br>
            <a:r>
              <a:rPr lang="uk-UA" sz="2000" b="1" dirty="0" smtClean="0">
                <a:solidFill>
                  <a:schemeClr val="tx1"/>
                </a:solidFill>
              </a:rPr>
              <a:t>НАВІТЬ МАЛЕ</a:t>
            </a: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uk-UA" sz="2000" b="1" dirty="0" smtClean="0">
                <a:solidFill>
                  <a:schemeClr val="tx1"/>
                </a:solidFill>
              </a:rPr>
              <a:t>ПИТАННЯ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146253" y="2003074"/>
            <a:ext cx="3161867" cy="377825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uk-UA" sz="1900" b="1" dirty="0" smtClean="0">
                <a:solidFill>
                  <a:schemeClr val="accent2"/>
                </a:solidFill>
              </a:rPr>
              <a:t>Збори співвласників </a:t>
            </a:r>
            <a:r>
              <a:rPr lang="uk-UA" dirty="0" smtClean="0"/>
              <a:t>(протокольні рішення без створення ОСББ)</a:t>
            </a:r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1735268" y="4245724"/>
            <a:ext cx="2123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/>
                </a:solidFill>
              </a:rPr>
              <a:t>збори</a:t>
            </a:r>
            <a:endParaRPr lang="uk-UA" sz="4400" b="1" dirty="0">
              <a:solidFill>
                <a:schemeClr val="accent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735268" y="3626602"/>
            <a:ext cx="2123809" cy="212380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Rectangle 16"/>
          <p:cNvSpPr/>
          <p:nvPr/>
        </p:nvSpPr>
        <p:spPr>
          <a:xfrm rot="16200000" flipV="1">
            <a:off x="1621532" y="3416397"/>
            <a:ext cx="6858001" cy="252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7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100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146253" y="2003074"/>
            <a:ext cx="3161867" cy="377825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uk-UA" sz="1900" b="1" dirty="0" smtClean="0">
                <a:solidFill>
                  <a:schemeClr val="accent2"/>
                </a:solidFill>
              </a:rPr>
              <a:t>Збори співвласників </a:t>
            </a:r>
            <a:r>
              <a:rPr lang="uk-UA" dirty="0" smtClean="0"/>
              <a:t>(протокольні рішення без створення ОСББ)</a:t>
            </a:r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1735268" y="4245724"/>
            <a:ext cx="2123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/>
                </a:solidFill>
              </a:rPr>
              <a:t>збори</a:t>
            </a:r>
            <a:endParaRPr lang="uk-UA" sz="4400" b="1" dirty="0">
              <a:solidFill>
                <a:schemeClr val="accent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735268" y="3626602"/>
            <a:ext cx="2123809" cy="212380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Rectangle 16"/>
          <p:cNvSpPr/>
          <p:nvPr/>
        </p:nvSpPr>
        <p:spPr>
          <a:xfrm rot="16200000" flipV="1">
            <a:off x="1621532" y="3416397"/>
            <a:ext cx="6858001" cy="252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7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5919536" y="787782"/>
            <a:ext cx="6122647" cy="6070216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2400"/>
              </a:spcBef>
              <a:buClr>
                <a:schemeClr val="accent2"/>
              </a:buClr>
              <a:buSzPct val="110000"/>
            </a:pPr>
            <a:r>
              <a:rPr lang="uk-UA" b="1" dirty="0" smtClean="0">
                <a:solidFill>
                  <a:srgbClr val="A53010"/>
                </a:solidFill>
              </a:rPr>
              <a:t>Протокол зборів не проходить реєстрацію </a:t>
            </a:r>
            <a:r>
              <a:rPr lang="uk-UA" dirty="0" smtClean="0"/>
              <a:t>→ ухвалені рішення набувають правового статусу шляхом публікації на сайті органу місцевого самоврядування</a:t>
            </a:r>
          </a:p>
          <a:p>
            <a:pPr>
              <a:lnSpc>
                <a:spcPct val="114000"/>
              </a:lnSpc>
              <a:spcBef>
                <a:spcPts val="2400"/>
              </a:spcBef>
              <a:buClr>
                <a:schemeClr val="accent2"/>
              </a:buClr>
              <a:buSzPct val="110000"/>
            </a:pPr>
            <a:r>
              <a:rPr lang="uk-UA" dirty="0" smtClean="0"/>
              <a:t>Співвласники </a:t>
            </a:r>
            <a:r>
              <a:rPr lang="uk-UA" b="1" dirty="0" smtClean="0">
                <a:solidFill>
                  <a:schemeClr val="accent1"/>
                </a:solidFill>
              </a:rPr>
              <a:t>не контролюють </a:t>
            </a:r>
            <a:r>
              <a:rPr lang="uk-UA" dirty="0" smtClean="0"/>
              <a:t>грошові потоки</a:t>
            </a:r>
            <a:endParaRPr lang="en-US" dirty="0" smtClean="0"/>
          </a:p>
        </p:txBody>
      </p:sp>
      <p:pic>
        <p:nvPicPr>
          <p:cNvPr id="1026" name="Picture 2" descr="http://www.static-18.themodernnomad.com/wp-content/uploads/2012/09/bleeding-mone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9" b="18610"/>
          <a:stretch/>
        </p:blipFill>
        <p:spPr bwMode="auto">
          <a:xfrm>
            <a:off x="6385300" y="3223648"/>
            <a:ext cx="5284923" cy="30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8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146253" y="2003074"/>
            <a:ext cx="3161867" cy="3778250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uk-UA" sz="1900" b="1" dirty="0" smtClean="0">
                <a:solidFill>
                  <a:schemeClr val="accent2"/>
                </a:solidFill>
              </a:rPr>
              <a:t>Збори співвласників </a:t>
            </a:r>
            <a:r>
              <a:rPr lang="uk-UA" dirty="0" smtClean="0"/>
              <a:t>(протокольні рішення без створення ОСББ)</a:t>
            </a:r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1735268" y="4245724"/>
            <a:ext cx="2123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/>
                </a:solidFill>
              </a:rPr>
              <a:t>збори</a:t>
            </a:r>
            <a:endParaRPr lang="uk-UA" sz="4400" b="1" dirty="0">
              <a:solidFill>
                <a:schemeClr val="accent2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735268" y="3626602"/>
            <a:ext cx="2123809" cy="212380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Rectangle 16"/>
          <p:cNvSpPr/>
          <p:nvPr/>
        </p:nvSpPr>
        <p:spPr>
          <a:xfrm rot="16200000" flipV="1">
            <a:off x="1621532" y="3416397"/>
            <a:ext cx="6858001" cy="252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7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5919536" y="787782"/>
            <a:ext cx="6122647" cy="6070216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2400"/>
              </a:spcBef>
              <a:buClr>
                <a:schemeClr val="accent2"/>
              </a:buClr>
              <a:buSzPct val="110000"/>
            </a:pPr>
            <a:r>
              <a:rPr lang="uk-UA" b="1" dirty="0" smtClean="0">
                <a:solidFill>
                  <a:schemeClr val="tx1"/>
                </a:solidFill>
              </a:rPr>
              <a:t>Документи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smtClean="0"/>
              <a:t>на будинок зберігаються бозна-де:</a:t>
            </a:r>
          </a:p>
          <a:p>
            <a:pPr lvl="1">
              <a:lnSpc>
                <a:spcPct val="114000"/>
              </a:lnSpc>
              <a:buClr>
                <a:schemeClr val="accent2"/>
              </a:buClr>
              <a:buSzPct val="110000"/>
            </a:pPr>
            <a:r>
              <a:rPr lang="uk-UA" dirty="0" smtClean="0"/>
              <a:t>в офісі управителя (управляючої компанії)</a:t>
            </a:r>
          </a:p>
          <a:p>
            <a:pPr lvl="1">
              <a:lnSpc>
                <a:spcPct val="114000"/>
              </a:lnSpc>
              <a:buClr>
                <a:schemeClr val="accent2"/>
              </a:buClr>
              <a:buSzPct val="110000"/>
            </a:pPr>
            <a:r>
              <a:rPr lang="uk-UA" dirty="0" smtClean="0"/>
              <a:t>вдома в уповноважених осіб</a:t>
            </a:r>
          </a:p>
          <a:p>
            <a:pPr lvl="1">
              <a:lnSpc>
                <a:spcPct val="114000"/>
              </a:lnSpc>
              <a:buClr>
                <a:schemeClr val="accent2"/>
              </a:buClr>
              <a:buSzPct val="110000"/>
            </a:pPr>
            <a:r>
              <a:rPr lang="uk-UA" dirty="0" smtClean="0"/>
              <a:t>в органах місцевого самоврядування</a:t>
            </a:r>
          </a:p>
          <a:p>
            <a:pPr marL="342000" indent="0">
              <a:lnSpc>
                <a:spcPct val="114000"/>
              </a:lnSpc>
              <a:spcBef>
                <a:spcPts val="4200"/>
              </a:spcBef>
              <a:buClr>
                <a:schemeClr val="accent2"/>
              </a:buClr>
              <a:buSzPct val="110000"/>
              <a:buNone/>
            </a:pPr>
            <a:r>
              <a:rPr lang="uk-UA" dirty="0" smtClean="0"/>
              <a:t>Співвласники </a:t>
            </a:r>
            <a:br>
              <a:rPr lang="uk-UA" dirty="0" smtClean="0"/>
            </a:br>
            <a:r>
              <a:rPr lang="uk-UA" b="1" dirty="0" smtClean="0">
                <a:solidFill>
                  <a:schemeClr val="accent1"/>
                </a:solidFill>
              </a:rPr>
              <a:t>не контролюють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документи на будинок </a:t>
            </a:r>
            <a:endParaRPr lang="uk-UA" dirty="0"/>
          </a:p>
          <a:p>
            <a:pPr marL="342000" indent="0">
              <a:lnSpc>
                <a:spcPct val="114000"/>
              </a:lnSpc>
              <a:spcBef>
                <a:spcPts val="6600"/>
              </a:spcBef>
              <a:buClr>
                <a:schemeClr val="accent2"/>
              </a:buClr>
              <a:buSzPct val="110000"/>
              <a:buNone/>
            </a:pPr>
            <a:r>
              <a:rPr lang="uk-UA" b="1" dirty="0" smtClean="0">
                <a:solidFill>
                  <a:schemeClr val="accent1"/>
                </a:solidFill>
              </a:rPr>
              <a:t>не зможуть захистити </a:t>
            </a:r>
            <a:r>
              <a:rPr lang="en-US" b="1" dirty="0" smtClean="0">
                <a:solidFill>
                  <a:schemeClr val="accent1"/>
                </a:solidFill>
              </a:rPr>
              <a:t/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uk-UA" b="1" dirty="0" smtClean="0">
                <a:solidFill>
                  <a:schemeClr val="accent1"/>
                </a:solidFill>
              </a:rPr>
              <a:t>свої права </a:t>
            </a:r>
            <a:r>
              <a:rPr lang="uk-UA" dirty="0" smtClean="0"/>
              <a:t>за потреби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97"/>
          <a:stretch/>
        </p:blipFill>
        <p:spPr>
          <a:xfrm>
            <a:off x="9469140" y="2604116"/>
            <a:ext cx="2722860" cy="3819525"/>
          </a:xfrm>
          <a:prstGeom prst="rect">
            <a:avLst/>
          </a:prstGeom>
        </p:spPr>
      </p:pic>
      <p:sp>
        <p:nvSpPr>
          <p:cNvPr id="12" name="Isosceles Triangle 11"/>
          <p:cNvSpPr/>
          <p:nvPr/>
        </p:nvSpPr>
        <p:spPr>
          <a:xfrm rot="10800000">
            <a:off x="7029272" y="4109171"/>
            <a:ext cx="529389" cy="2880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29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33" y="3291505"/>
            <a:ext cx="3810000" cy="3314700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735268" y="2229602"/>
            <a:ext cx="2123809" cy="212380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5268" y="2876007"/>
            <a:ext cx="212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A53010"/>
                </a:solidFill>
              </a:rPr>
              <a:t>УК</a:t>
            </a:r>
            <a:endParaRPr lang="uk-UA" sz="4800" b="1" dirty="0">
              <a:solidFill>
                <a:srgbClr val="A5301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6200000" flipV="1">
            <a:off x="1105066" y="3416401"/>
            <a:ext cx="6858001" cy="25200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7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776536" y="787782"/>
            <a:ext cx="6122647" cy="491028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2400"/>
              </a:spcBef>
              <a:buClr>
                <a:schemeClr val="accent2"/>
              </a:buClr>
              <a:buSzPct val="110000"/>
            </a:pPr>
            <a:r>
              <a:rPr lang="uk-UA" b="1" dirty="0" smtClean="0">
                <a:solidFill>
                  <a:srgbClr val="A53010"/>
                </a:solidFill>
              </a:rPr>
              <a:t>Орган місцевого самоврядування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обирає керуючу компанію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rgbClr val="A53010"/>
                </a:solidFill>
              </a:rPr>
              <a:t>без Вас!</a:t>
            </a:r>
            <a:endParaRPr lang="uk-UA" dirty="0" smtClean="0">
              <a:solidFill>
                <a:srgbClr val="A53010"/>
              </a:solidFill>
            </a:endParaRPr>
          </a:p>
          <a:p>
            <a:pPr>
              <a:lnSpc>
                <a:spcPct val="114000"/>
              </a:lnSpc>
              <a:spcBef>
                <a:spcPts val="2400"/>
              </a:spcBef>
              <a:buClr>
                <a:schemeClr val="accent2"/>
              </a:buClr>
              <a:buSzPct val="110000"/>
            </a:pPr>
            <a:r>
              <a:rPr lang="uk-UA" b="1" dirty="0" smtClean="0">
                <a:solidFill>
                  <a:srgbClr val="A53010"/>
                </a:solidFill>
              </a:rPr>
              <a:t>Ціну</a:t>
            </a:r>
            <a:r>
              <a:rPr lang="uk-UA" dirty="0" smtClean="0"/>
              <a:t> на послуги керуючі компанії виставляють </a:t>
            </a:r>
            <a:r>
              <a:rPr lang="uk-UA" b="1" dirty="0" smtClean="0">
                <a:solidFill>
                  <a:srgbClr val="A53010"/>
                </a:solidFill>
              </a:rPr>
              <a:t>на власний розсуд</a:t>
            </a:r>
          </a:p>
          <a:p>
            <a:pPr>
              <a:lnSpc>
                <a:spcPct val="114000"/>
              </a:lnSpc>
              <a:spcBef>
                <a:spcPts val="2400"/>
              </a:spcBef>
              <a:buClr>
                <a:schemeClr val="accent2"/>
              </a:buClr>
              <a:buSzPct val="110000"/>
            </a:pPr>
            <a:r>
              <a:rPr lang="uk-UA" b="1" dirty="0" smtClean="0">
                <a:solidFill>
                  <a:srgbClr val="A53010"/>
                </a:solidFill>
              </a:rPr>
              <a:t>Змінити </a:t>
            </a:r>
            <a:r>
              <a:rPr lang="uk-UA" dirty="0" smtClean="0">
                <a:solidFill>
                  <a:schemeClr val="tx1"/>
                </a:solidFill>
              </a:rPr>
              <a:t>керуючу компанію співвласники</a:t>
            </a:r>
            <a:r>
              <a:rPr lang="uk-UA" dirty="0" smtClean="0">
                <a:solidFill>
                  <a:srgbClr val="A53010"/>
                </a:solidFill>
              </a:rPr>
              <a:t> </a:t>
            </a:r>
            <a:r>
              <a:rPr lang="uk-UA" b="1" dirty="0" smtClean="0">
                <a:solidFill>
                  <a:srgbClr val="A53010"/>
                </a:solidFill>
              </a:rPr>
              <a:t>не зможуть щонайменше рік</a:t>
            </a:r>
          </a:p>
          <a:p>
            <a:pPr>
              <a:lnSpc>
                <a:spcPct val="114000"/>
              </a:lnSpc>
              <a:spcBef>
                <a:spcPts val="2400"/>
              </a:spcBef>
              <a:buClr>
                <a:schemeClr val="accent2"/>
              </a:buClr>
              <a:buSzPct val="110000"/>
            </a:pPr>
            <a:r>
              <a:rPr lang="uk-UA" b="1" dirty="0" smtClean="0">
                <a:solidFill>
                  <a:srgbClr val="A53010"/>
                </a:solidFill>
              </a:rPr>
              <a:t>Не передбачено </a:t>
            </a:r>
            <a:r>
              <a:rPr lang="uk-UA" dirty="0" smtClean="0">
                <a:solidFill>
                  <a:schemeClr val="tx1"/>
                </a:solidFill>
              </a:rPr>
              <a:t>відповідальності за </a:t>
            </a:r>
            <a:r>
              <a:rPr lang="uk-UA" b="1" dirty="0" smtClean="0">
                <a:solidFill>
                  <a:srgbClr val="A53010"/>
                </a:solidFill>
              </a:rPr>
              <a:t>непередання документів</a:t>
            </a:r>
            <a:r>
              <a:rPr lang="uk-UA" dirty="0" smtClean="0">
                <a:solidFill>
                  <a:schemeClr val="tx1"/>
                </a:solidFill>
              </a:rPr>
              <a:t> у разі створення ОСББ</a:t>
            </a:r>
          </a:p>
          <a:p>
            <a:pPr>
              <a:lnSpc>
                <a:spcPct val="114000"/>
              </a:lnSpc>
              <a:spcBef>
                <a:spcPts val="2400"/>
              </a:spcBef>
              <a:buClr>
                <a:schemeClr val="accent2"/>
              </a:buClr>
              <a:buSzPct val="110000"/>
            </a:pPr>
            <a:r>
              <a:rPr lang="uk-UA" b="1" dirty="0" smtClean="0">
                <a:solidFill>
                  <a:srgbClr val="A53010"/>
                </a:solidFill>
              </a:rPr>
              <a:t>Власники</a:t>
            </a:r>
            <a:r>
              <a:rPr lang="uk-UA" dirty="0" smtClean="0">
                <a:solidFill>
                  <a:schemeClr val="tx1"/>
                </a:solidFill>
              </a:rPr>
              <a:t> цілком і повністю змушені покладатися на добропорядність КК</a:t>
            </a:r>
            <a:endParaRPr lang="en-US" dirty="0" smtClean="0">
              <a:solidFill>
                <a:srgbClr val="A5301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17657" y="4223553"/>
            <a:ext cx="2110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5"/>
                </a:solidFill>
              </a:rPr>
              <a:t>ОСББ</a:t>
            </a:r>
            <a:endParaRPr lang="uk-UA" sz="4800" b="1" dirty="0">
              <a:solidFill>
                <a:schemeClr val="accent5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735268" y="3626602"/>
            <a:ext cx="2123809" cy="212380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  <a:effectLst>
            <a:reflection blurRad="6350" stA="3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Rectangle 5"/>
          <p:cNvSpPr/>
          <p:nvPr/>
        </p:nvSpPr>
        <p:spPr>
          <a:xfrm rot="16200000" flipV="1">
            <a:off x="1621532" y="3416397"/>
            <a:ext cx="6858001" cy="25200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77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85000"/>
                  <a:alpha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37399" y="1857830"/>
            <a:ext cx="6354601" cy="489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800" dirty="0" smtClean="0">
                <a:solidFill>
                  <a:schemeClr val="accent5"/>
                </a:solidFill>
              </a:rPr>
              <a:t>Що таке ОСББ?</a:t>
            </a:r>
          </a:p>
          <a:p>
            <a:pPr>
              <a:spcBef>
                <a:spcPts val="7200"/>
              </a:spcBef>
            </a:pPr>
            <a:r>
              <a:rPr lang="uk-UA" sz="3000" b="1" dirty="0" smtClean="0">
                <a:solidFill>
                  <a:schemeClr val="accent5"/>
                </a:solidFill>
              </a:rPr>
              <a:t>ОСББ</a:t>
            </a:r>
            <a:r>
              <a:rPr lang="uk-UA" sz="2800" dirty="0" smtClean="0">
                <a:solidFill>
                  <a:schemeClr val="accent5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– це механізм </a:t>
            </a:r>
            <a:r>
              <a:rPr lang="uk-UA" sz="2800" b="1" dirty="0" smtClean="0">
                <a:solidFill>
                  <a:schemeClr val="tx1"/>
                </a:solidFill>
              </a:rPr>
              <a:t>колективного</a:t>
            </a:r>
            <a:r>
              <a:rPr lang="uk-UA" sz="2800" dirty="0" smtClean="0">
                <a:solidFill>
                  <a:schemeClr val="tx1"/>
                </a:solidFill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</a:rPr>
              <a:t>управління спільною неподільною власністю </a:t>
            </a:r>
            <a:br>
              <a:rPr lang="uk-UA" sz="2800" b="1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у багатоквартирному будинку</a:t>
            </a:r>
          </a:p>
          <a:p>
            <a:pPr>
              <a:spcBef>
                <a:spcPts val="7200"/>
              </a:spcBef>
            </a:pPr>
            <a:endParaRPr lang="uk-UA" sz="32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44800" y="2011363"/>
            <a:ext cx="3190875" cy="377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00" b="1" smtClean="0">
                <a:solidFill>
                  <a:schemeClr val="accent5"/>
                </a:solidFill>
              </a:rPr>
              <a:t>ОСББ</a:t>
            </a:r>
            <a:r>
              <a:rPr lang="uk-UA" b="1" smtClean="0">
                <a:solidFill>
                  <a:schemeClr val="accent5"/>
                </a:solidFill>
              </a:rPr>
              <a:t> </a:t>
            </a:r>
            <a:r>
              <a:rPr lang="uk-UA" smtClean="0"/>
              <a:t>(об’єднання співвласників багато- квартирного будинку)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3121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381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_Gree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381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2_Wisp_Cy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381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3_Wisp_Cy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381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4_Wisp_Cy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381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5_Wisp_Cy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lnDef>
      <a:spPr>
        <a:ln w="38100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1811</TotalTime>
  <Words>569</Words>
  <Application>Microsoft Office PowerPoint</Application>
  <PresentationFormat>Широкий екран</PresentationFormat>
  <Paragraphs>137</Paragraphs>
  <Slides>21</Slides>
  <Notes>21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слайдів</vt:lpstr>
      </vt:variant>
      <vt:variant>
        <vt:i4>21</vt:i4>
      </vt:variant>
    </vt:vector>
  </HeadingPairs>
  <TitlesOfParts>
    <vt:vector size="31" baseType="lpstr">
      <vt:lpstr>Calibri</vt:lpstr>
      <vt:lpstr>Wingdings 3</vt:lpstr>
      <vt:lpstr>Arial</vt:lpstr>
      <vt:lpstr>Century Gothic</vt:lpstr>
      <vt:lpstr>Wisp</vt:lpstr>
      <vt:lpstr>1_Wisp_Green</vt:lpstr>
      <vt:lpstr>2_Wisp_Cyan</vt:lpstr>
      <vt:lpstr>3_Wisp_Cyan</vt:lpstr>
      <vt:lpstr>4_Wisp_Cyan</vt:lpstr>
      <vt:lpstr>5_Wisp_Cyan</vt:lpstr>
      <vt:lpstr>Форми управління багатоквартирним будинком за сучасним законодавством</vt:lpstr>
      <vt:lpstr>Закон України № 417-VIII  «Про особливості здійснення права власності у багатоквартирному будинку»</vt:lpstr>
      <vt:lpstr>20 років  будинок належить нам</vt:lpstr>
      <vt:lpstr>Форми управління будинком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Підтримка будинків містом і державою</vt:lpstr>
      <vt:lpstr>Презентація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spilnadiya</dc:creator>
  <cp:lastModifiedBy>sd-ev</cp:lastModifiedBy>
  <cp:revision>200</cp:revision>
  <dcterms:created xsi:type="dcterms:W3CDTF">2016-02-16T11:33:19Z</dcterms:created>
  <dcterms:modified xsi:type="dcterms:W3CDTF">2016-05-19T11:39:00Z</dcterms:modified>
</cp:coreProperties>
</file>